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78" r:id="rId2"/>
    <p:sldId id="277" r:id="rId3"/>
    <p:sldId id="299" r:id="rId4"/>
    <p:sldId id="301" r:id="rId5"/>
    <p:sldId id="300" r:id="rId6"/>
    <p:sldId id="307" r:id="rId7"/>
    <p:sldId id="269" r:id="rId8"/>
    <p:sldId id="309" r:id="rId9"/>
    <p:sldId id="308" r:id="rId10"/>
    <p:sldId id="306" r:id="rId11"/>
    <p:sldId id="279" r:id="rId12"/>
  </p:sldIdLst>
  <p:sldSz cx="12192000" cy="6858000"/>
  <p:notesSz cx="6858000" cy="9144000"/>
  <p:embeddedFontLst>
    <p:embeddedFont>
      <p:font typeface="思源黑体 CN Bold" panose="02010600030101010101" charset="-122"/>
      <p:bold r:id="rId14"/>
    </p:embeddedFont>
    <p:embeddedFont>
      <p:font typeface="思源黑体 CN Regular" panose="02010600030101010101" charset="-122"/>
      <p:regular r:id="rId15"/>
    </p:embeddedFont>
    <p:embeddedFont>
      <p:font typeface="Abadi" panose="020B0604020104020204" pitchFamily="34" charset="0"/>
      <p:regular r:id="rId16"/>
    </p:embeddedFont>
    <p:embeddedFont>
      <p:font typeface="Agency FB" panose="020B0503020202020204" pitchFamily="34" charset="0"/>
      <p:regular r:id="rId17"/>
      <p:bold r:id="rId18"/>
    </p:embeddedFont>
    <p:embeddedFont>
      <p:font typeface="微软雅黑" panose="020B0503020204020204" pitchFamily="34" charset="-122"/>
      <p:regular r:id="rId19"/>
      <p:bold r:id="rId20"/>
    </p:embeddedFont>
  </p:embeddedFontLst>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16B"/>
    <a:srgbClr val="CBBD9F"/>
    <a:srgbClr val="CED4E8"/>
    <a:srgbClr val="F6F4EE"/>
    <a:srgbClr val="DEAD34"/>
    <a:srgbClr val="675837"/>
    <a:srgbClr val="E6DFD0"/>
    <a:srgbClr val="B3BDDB"/>
    <a:srgbClr val="F0F0F0"/>
    <a:srgbClr val="C2B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27" d="100"/>
          <a:sy n="127" d="100"/>
        </p:scale>
        <p:origin x="106"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EA112C6-51A5-4F56-98CF-65A7F8322F8A}" type="doc">
      <dgm:prSet loTypeId="urn:microsoft.com/office/officeart/2005/8/layout/process1" loCatId="process" qsTypeId="urn:microsoft.com/office/officeart/2005/8/quickstyle/3d1#1" qsCatId="3D" csTypeId="urn:microsoft.com/office/officeart/2005/8/colors/accent0_3#1" csCatId="mainScheme" phldr="1"/>
      <dgm:spPr/>
    </dgm:pt>
    <dgm:pt modelId="{9D3FCA86-21D0-45BB-9ECD-CF1833A357AF}">
      <dgm:prSet phldrT="[文本]"/>
      <dgm:spPr/>
      <dgm:t>
        <a:bodyPr/>
        <a:lstStyle/>
        <a:p>
          <a:r>
            <a:rPr lang="zh-CN" altLang="en-US" dirty="0"/>
            <a:t>爬虫获取气温数据</a:t>
          </a:r>
        </a:p>
      </dgm:t>
    </dgm:pt>
    <dgm:pt modelId="{77DB75A9-ACA6-4FBA-A322-6F4A277099F2}" type="parTrans" cxnId="{EFBC5A84-75EA-4933-A9AA-1CF29A754553}">
      <dgm:prSet/>
      <dgm:spPr/>
      <dgm:t>
        <a:bodyPr/>
        <a:lstStyle/>
        <a:p>
          <a:endParaRPr lang="zh-CN" altLang="en-US"/>
        </a:p>
      </dgm:t>
    </dgm:pt>
    <dgm:pt modelId="{5675165F-C477-4E5C-BEAD-EA8DD30BF35E}" type="sibTrans" cxnId="{EFBC5A84-75EA-4933-A9AA-1CF29A754553}">
      <dgm:prSet/>
      <dgm:spPr/>
      <dgm:t>
        <a:bodyPr/>
        <a:lstStyle/>
        <a:p>
          <a:endParaRPr lang="zh-CN" altLang="en-US"/>
        </a:p>
      </dgm:t>
    </dgm:pt>
    <dgm:pt modelId="{089CE31F-540C-4844-B8A5-C81F30B11C56}">
      <dgm:prSet phldrT="[文本]"/>
      <dgm:spPr/>
      <dgm:t>
        <a:bodyPr/>
        <a:lstStyle/>
        <a:p>
          <a:r>
            <a:rPr lang="zh-CN" altLang="en-US" dirty="0"/>
            <a:t>数据写入</a:t>
          </a:r>
          <a:r>
            <a:rPr lang="en-US" altLang="zh-CN" dirty="0"/>
            <a:t>csv</a:t>
          </a:r>
          <a:r>
            <a:rPr lang="zh-CN" altLang="en-US" dirty="0"/>
            <a:t>文件</a:t>
          </a:r>
        </a:p>
      </dgm:t>
    </dgm:pt>
    <dgm:pt modelId="{BF70AC88-072B-4645-A361-1A16697A82D8}" type="parTrans" cxnId="{EC31D416-3976-44FA-A2DE-A0BADCE5A77A}">
      <dgm:prSet/>
      <dgm:spPr/>
      <dgm:t>
        <a:bodyPr/>
        <a:lstStyle/>
        <a:p>
          <a:endParaRPr lang="zh-CN" altLang="en-US"/>
        </a:p>
      </dgm:t>
    </dgm:pt>
    <dgm:pt modelId="{2037355F-96B9-416D-9584-F901919D323B}" type="sibTrans" cxnId="{EC31D416-3976-44FA-A2DE-A0BADCE5A77A}">
      <dgm:prSet/>
      <dgm:spPr/>
      <dgm:t>
        <a:bodyPr/>
        <a:lstStyle/>
        <a:p>
          <a:endParaRPr lang="zh-CN" altLang="en-US"/>
        </a:p>
      </dgm:t>
    </dgm:pt>
    <dgm:pt modelId="{B9D1F3F9-ED66-4360-B544-A3E2C260C221}">
      <dgm:prSet phldrT="[文本]"/>
      <dgm:spPr/>
      <dgm:t>
        <a:bodyPr/>
        <a:lstStyle/>
        <a:p>
          <a:r>
            <a:rPr lang="zh-CN" altLang="en-US" dirty="0"/>
            <a:t>对数据集和测试集进行划分</a:t>
          </a:r>
        </a:p>
      </dgm:t>
    </dgm:pt>
    <dgm:pt modelId="{4611D21A-F0D7-402A-8203-67A190BAC8AA}" type="parTrans" cxnId="{3EFBD908-A052-4CF5-A314-700954665C63}">
      <dgm:prSet/>
      <dgm:spPr/>
      <dgm:t>
        <a:bodyPr/>
        <a:lstStyle/>
        <a:p>
          <a:endParaRPr lang="zh-CN" altLang="en-US"/>
        </a:p>
      </dgm:t>
    </dgm:pt>
    <dgm:pt modelId="{23282854-2868-4E52-A355-390C3F7DE046}" type="sibTrans" cxnId="{3EFBD908-A052-4CF5-A314-700954665C63}">
      <dgm:prSet/>
      <dgm:spPr/>
      <dgm:t>
        <a:bodyPr/>
        <a:lstStyle/>
        <a:p>
          <a:endParaRPr lang="zh-CN" altLang="en-US"/>
        </a:p>
      </dgm:t>
    </dgm:pt>
    <dgm:pt modelId="{C6C5441D-1434-4AC7-8D6A-F6750FE2B5F0}">
      <dgm:prSet phldrT="[文本]"/>
      <dgm:spPr/>
      <dgm:t>
        <a:bodyPr/>
        <a:lstStyle/>
        <a:p>
          <a:r>
            <a:rPr lang="zh-CN" altLang="en-US" dirty="0"/>
            <a:t>构建随机树森林训练模型</a:t>
          </a:r>
        </a:p>
      </dgm:t>
    </dgm:pt>
    <dgm:pt modelId="{53681A69-30B3-4D9A-83C4-4012D23506D5}" type="parTrans" cxnId="{E9693DDD-68DD-4E8D-A899-955077422C2C}">
      <dgm:prSet/>
      <dgm:spPr/>
      <dgm:t>
        <a:bodyPr/>
        <a:lstStyle/>
        <a:p>
          <a:endParaRPr lang="zh-CN" altLang="en-US"/>
        </a:p>
      </dgm:t>
    </dgm:pt>
    <dgm:pt modelId="{DD18EFA1-28B5-49A8-AECC-EC7846B6679D}" type="sibTrans" cxnId="{E9693DDD-68DD-4E8D-A899-955077422C2C}">
      <dgm:prSet/>
      <dgm:spPr/>
      <dgm:t>
        <a:bodyPr/>
        <a:lstStyle/>
        <a:p>
          <a:endParaRPr lang="zh-CN" altLang="en-US"/>
        </a:p>
      </dgm:t>
    </dgm:pt>
    <dgm:pt modelId="{514FCD98-3ECF-41B2-AB98-BB143DA74E01}">
      <dgm:prSet phldrT="[文本]"/>
      <dgm:spPr/>
      <dgm:t>
        <a:bodyPr/>
        <a:lstStyle/>
        <a:p>
          <a:r>
            <a:rPr lang="zh-CN" altLang="en-US" dirty="0"/>
            <a:t>进行气温预测</a:t>
          </a:r>
        </a:p>
      </dgm:t>
    </dgm:pt>
    <dgm:pt modelId="{D71944CC-6914-4C70-829F-CB5210F52451}" type="parTrans" cxnId="{BEFB90E8-0F26-49A8-BF96-192C71D183F1}">
      <dgm:prSet/>
      <dgm:spPr/>
      <dgm:t>
        <a:bodyPr/>
        <a:lstStyle/>
        <a:p>
          <a:endParaRPr lang="zh-CN" altLang="en-US"/>
        </a:p>
      </dgm:t>
    </dgm:pt>
    <dgm:pt modelId="{6A6E9FEF-888B-4FF8-89C7-018C90D3E408}" type="sibTrans" cxnId="{BEFB90E8-0F26-49A8-BF96-192C71D183F1}">
      <dgm:prSet/>
      <dgm:spPr/>
      <dgm:t>
        <a:bodyPr/>
        <a:lstStyle/>
        <a:p>
          <a:endParaRPr lang="zh-CN" altLang="en-US"/>
        </a:p>
      </dgm:t>
    </dgm:pt>
    <dgm:pt modelId="{09538365-C6C1-434D-9DAD-E00662FB3A36}" type="pres">
      <dgm:prSet presAssocID="{FEA112C6-51A5-4F56-98CF-65A7F8322F8A}" presName="Name0" presStyleCnt="0">
        <dgm:presLayoutVars>
          <dgm:dir/>
          <dgm:resizeHandles val="exact"/>
        </dgm:presLayoutVars>
      </dgm:prSet>
      <dgm:spPr/>
    </dgm:pt>
    <dgm:pt modelId="{9912041C-2C9A-411F-86E8-EF2E4C3AF1CB}" type="pres">
      <dgm:prSet presAssocID="{9D3FCA86-21D0-45BB-9ECD-CF1833A357AF}" presName="node" presStyleLbl="node1" presStyleIdx="0" presStyleCnt="5">
        <dgm:presLayoutVars>
          <dgm:bulletEnabled val="1"/>
        </dgm:presLayoutVars>
      </dgm:prSet>
      <dgm:spPr/>
    </dgm:pt>
    <dgm:pt modelId="{896715EF-15CB-43B1-91AF-48BB3D003DDE}" type="pres">
      <dgm:prSet presAssocID="{5675165F-C477-4E5C-BEAD-EA8DD30BF35E}" presName="sibTrans" presStyleLbl="sibTrans2D1" presStyleIdx="0" presStyleCnt="4"/>
      <dgm:spPr/>
    </dgm:pt>
    <dgm:pt modelId="{C665ABA3-CB48-4942-9CCF-B0B6A1938D73}" type="pres">
      <dgm:prSet presAssocID="{5675165F-C477-4E5C-BEAD-EA8DD30BF35E}" presName="connectorText" presStyleLbl="sibTrans2D1" presStyleIdx="0" presStyleCnt="4"/>
      <dgm:spPr/>
    </dgm:pt>
    <dgm:pt modelId="{7A907790-A42E-4B35-8D22-03FB85B4873A}" type="pres">
      <dgm:prSet presAssocID="{089CE31F-540C-4844-B8A5-C81F30B11C56}" presName="node" presStyleLbl="node1" presStyleIdx="1" presStyleCnt="5">
        <dgm:presLayoutVars>
          <dgm:bulletEnabled val="1"/>
        </dgm:presLayoutVars>
      </dgm:prSet>
      <dgm:spPr/>
    </dgm:pt>
    <dgm:pt modelId="{97C0AAD2-6661-4CC1-A827-A7ED613A787A}" type="pres">
      <dgm:prSet presAssocID="{2037355F-96B9-416D-9584-F901919D323B}" presName="sibTrans" presStyleLbl="sibTrans2D1" presStyleIdx="1" presStyleCnt="4"/>
      <dgm:spPr/>
    </dgm:pt>
    <dgm:pt modelId="{870AFDE0-FA4F-40A8-AA24-7741DE557158}" type="pres">
      <dgm:prSet presAssocID="{2037355F-96B9-416D-9584-F901919D323B}" presName="connectorText" presStyleLbl="sibTrans2D1" presStyleIdx="1" presStyleCnt="4"/>
      <dgm:spPr/>
    </dgm:pt>
    <dgm:pt modelId="{F4A43FA0-BA69-4702-A369-D1078CC5F428}" type="pres">
      <dgm:prSet presAssocID="{B9D1F3F9-ED66-4360-B544-A3E2C260C221}" presName="node" presStyleLbl="node1" presStyleIdx="2" presStyleCnt="5">
        <dgm:presLayoutVars>
          <dgm:bulletEnabled val="1"/>
        </dgm:presLayoutVars>
      </dgm:prSet>
      <dgm:spPr/>
    </dgm:pt>
    <dgm:pt modelId="{D27191A7-8653-4EFF-AE88-7EBEAD268AF0}" type="pres">
      <dgm:prSet presAssocID="{23282854-2868-4E52-A355-390C3F7DE046}" presName="sibTrans" presStyleLbl="sibTrans2D1" presStyleIdx="2" presStyleCnt="4"/>
      <dgm:spPr/>
    </dgm:pt>
    <dgm:pt modelId="{4FBC0BAD-6D2B-4779-BCE3-B335AF18C686}" type="pres">
      <dgm:prSet presAssocID="{23282854-2868-4E52-A355-390C3F7DE046}" presName="connectorText" presStyleLbl="sibTrans2D1" presStyleIdx="2" presStyleCnt="4"/>
      <dgm:spPr/>
    </dgm:pt>
    <dgm:pt modelId="{1FBEC1D5-0B5F-4455-AF86-9CCC0A63678F}" type="pres">
      <dgm:prSet presAssocID="{C6C5441D-1434-4AC7-8D6A-F6750FE2B5F0}" presName="node" presStyleLbl="node1" presStyleIdx="3" presStyleCnt="5">
        <dgm:presLayoutVars>
          <dgm:bulletEnabled val="1"/>
        </dgm:presLayoutVars>
      </dgm:prSet>
      <dgm:spPr/>
    </dgm:pt>
    <dgm:pt modelId="{EB49263C-FCB2-49AC-90C2-E36F42EEE9F4}" type="pres">
      <dgm:prSet presAssocID="{DD18EFA1-28B5-49A8-AECC-EC7846B6679D}" presName="sibTrans" presStyleLbl="sibTrans2D1" presStyleIdx="3" presStyleCnt="4"/>
      <dgm:spPr/>
    </dgm:pt>
    <dgm:pt modelId="{F375F9C4-A394-426F-8559-0823AC98DAEC}" type="pres">
      <dgm:prSet presAssocID="{DD18EFA1-28B5-49A8-AECC-EC7846B6679D}" presName="connectorText" presStyleLbl="sibTrans2D1" presStyleIdx="3" presStyleCnt="4"/>
      <dgm:spPr/>
    </dgm:pt>
    <dgm:pt modelId="{FC85BF93-1F55-44C4-81D1-52256AA534C2}" type="pres">
      <dgm:prSet presAssocID="{514FCD98-3ECF-41B2-AB98-BB143DA74E01}" presName="node" presStyleLbl="node1" presStyleIdx="4" presStyleCnt="5">
        <dgm:presLayoutVars>
          <dgm:bulletEnabled val="1"/>
        </dgm:presLayoutVars>
      </dgm:prSet>
      <dgm:spPr/>
    </dgm:pt>
  </dgm:ptLst>
  <dgm:cxnLst>
    <dgm:cxn modelId="{7AE89505-5BAF-4F16-B0FA-97C9C2DEC74B}" type="presOf" srcId="{C6C5441D-1434-4AC7-8D6A-F6750FE2B5F0}" destId="{1FBEC1D5-0B5F-4455-AF86-9CCC0A63678F}" srcOrd="0" destOrd="0" presId="urn:microsoft.com/office/officeart/2005/8/layout/process1"/>
    <dgm:cxn modelId="{3EFBD908-A052-4CF5-A314-700954665C63}" srcId="{FEA112C6-51A5-4F56-98CF-65A7F8322F8A}" destId="{B9D1F3F9-ED66-4360-B544-A3E2C260C221}" srcOrd="2" destOrd="0" parTransId="{4611D21A-F0D7-402A-8203-67A190BAC8AA}" sibTransId="{23282854-2868-4E52-A355-390C3F7DE046}"/>
    <dgm:cxn modelId="{799C270C-BF34-4145-9DFB-8FA5DBCE119B}" type="presOf" srcId="{5675165F-C477-4E5C-BEAD-EA8DD30BF35E}" destId="{896715EF-15CB-43B1-91AF-48BB3D003DDE}" srcOrd="0" destOrd="0" presId="urn:microsoft.com/office/officeart/2005/8/layout/process1"/>
    <dgm:cxn modelId="{1DDEBA0D-2650-437F-98B4-A7C147AFC612}" type="presOf" srcId="{23282854-2868-4E52-A355-390C3F7DE046}" destId="{D27191A7-8653-4EFF-AE88-7EBEAD268AF0}" srcOrd="0" destOrd="0" presId="urn:microsoft.com/office/officeart/2005/8/layout/process1"/>
    <dgm:cxn modelId="{EC31D416-3976-44FA-A2DE-A0BADCE5A77A}" srcId="{FEA112C6-51A5-4F56-98CF-65A7F8322F8A}" destId="{089CE31F-540C-4844-B8A5-C81F30B11C56}" srcOrd="1" destOrd="0" parTransId="{BF70AC88-072B-4645-A361-1A16697A82D8}" sibTransId="{2037355F-96B9-416D-9584-F901919D323B}"/>
    <dgm:cxn modelId="{DA358526-126A-43B1-B030-7710C23FCFFA}" type="presOf" srcId="{2037355F-96B9-416D-9584-F901919D323B}" destId="{870AFDE0-FA4F-40A8-AA24-7741DE557158}" srcOrd="1" destOrd="0" presId="urn:microsoft.com/office/officeart/2005/8/layout/process1"/>
    <dgm:cxn modelId="{DE1ABC56-F7B6-4786-B781-EC4E1E94A7B7}" type="presOf" srcId="{089CE31F-540C-4844-B8A5-C81F30B11C56}" destId="{7A907790-A42E-4B35-8D22-03FB85B4873A}" srcOrd="0" destOrd="0" presId="urn:microsoft.com/office/officeart/2005/8/layout/process1"/>
    <dgm:cxn modelId="{EFBC5A84-75EA-4933-A9AA-1CF29A754553}" srcId="{FEA112C6-51A5-4F56-98CF-65A7F8322F8A}" destId="{9D3FCA86-21D0-45BB-9ECD-CF1833A357AF}" srcOrd="0" destOrd="0" parTransId="{77DB75A9-ACA6-4FBA-A322-6F4A277099F2}" sibTransId="{5675165F-C477-4E5C-BEAD-EA8DD30BF35E}"/>
    <dgm:cxn modelId="{64890F89-BE4C-4305-8329-7446B0A41421}" type="presOf" srcId="{DD18EFA1-28B5-49A8-AECC-EC7846B6679D}" destId="{EB49263C-FCB2-49AC-90C2-E36F42EEE9F4}" srcOrd="0" destOrd="0" presId="urn:microsoft.com/office/officeart/2005/8/layout/process1"/>
    <dgm:cxn modelId="{EBCF999D-3AEC-45BB-A9AD-909F2B355BE5}" type="presOf" srcId="{9D3FCA86-21D0-45BB-9ECD-CF1833A357AF}" destId="{9912041C-2C9A-411F-86E8-EF2E4C3AF1CB}" srcOrd="0" destOrd="0" presId="urn:microsoft.com/office/officeart/2005/8/layout/process1"/>
    <dgm:cxn modelId="{446B77BB-4F57-4C10-9199-42B026F12A6F}" type="presOf" srcId="{FEA112C6-51A5-4F56-98CF-65A7F8322F8A}" destId="{09538365-C6C1-434D-9DAD-E00662FB3A36}" srcOrd="0" destOrd="0" presId="urn:microsoft.com/office/officeart/2005/8/layout/process1"/>
    <dgm:cxn modelId="{05ACD7BF-2E37-4A99-BB68-DE95DE6C298C}" type="presOf" srcId="{514FCD98-3ECF-41B2-AB98-BB143DA74E01}" destId="{FC85BF93-1F55-44C4-81D1-52256AA534C2}" srcOrd="0" destOrd="0" presId="urn:microsoft.com/office/officeart/2005/8/layout/process1"/>
    <dgm:cxn modelId="{A78D70C4-061E-4DBB-88E9-A4DC143706CB}" type="presOf" srcId="{5675165F-C477-4E5C-BEAD-EA8DD30BF35E}" destId="{C665ABA3-CB48-4942-9CCF-B0B6A1938D73}" srcOrd="1" destOrd="0" presId="urn:microsoft.com/office/officeart/2005/8/layout/process1"/>
    <dgm:cxn modelId="{D168E5CB-6ACE-47C4-9CDD-2ED3E48BF050}" type="presOf" srcId="{DD18EFA1-28B5-49A8-AECC-EC7846B6679D}" destId="{F375F9C4-A394-426F-8559-0823AC98DAEC}" srcOrd="1" destOrd="0" presId="urn:microsoft.com/office/officeart/2005/8/layout/process1"/>
    <dgm:cxn modelId="{E5DE59D1-DA22-495C-910E-7B51809BC930}" type="presOf" srcId="{B9D1F3F9-ED66-4360-B544-A3E2C260C221}" destId="{F4A43FA0-BA69-4702-A369-D1078CC5F428}" srcOrd="0" destOrd="0" presId="urn:microsoft.com/office/officeart/2005/8/layout/process1"/>
    <dgm:cxn modelId="{1C29D5DA-3BB6-4876-A50A-2C8047027FE4}" type="presOf" srcId="{23282854-2868-4E52-A355-390C3F7DE046}" destId="{4FBC0BAD-6D2B-4779-BCE3-B335AF18C686}" srcOrd="1" destOrd="0" presId="urn:microsoft.com/office/officeart/2005/8/layout/process1"/>
    <dgm:cxn modelId="{E9693DDD-68DD-4E8D-A899-955077422C2C}" srcId="{FEA112C6-51A5-4F56-98CF-65A7F8322F8A}" destId="{C6C5441D-1434-4AC7-8D6A-F6750FE2B5F0}" srcOrd="3" destOrd="0" parTransId="{53681A69-30B3-4D9A-83C4-4012D23506D5}" sibTransId="{DD18EFA1-28B5-49A8-AECC-EC7846B6679D}"/>
    <dgm:cxn modelId="{BD2BB1DF-2342-4BD6-923A-04566C4D9231}" type="presOf" srcId="{2037355F-96B9-416D-9584-F901919D323B}" destId="{97C0AAD2-6661-4CC1-A827-A7ED613A787A}" srcOrd="0" destOrd="0" presId="urn:microsoft.com/office/officeart/2005/8/layout/process1"/>
    <dgm:cxn modelId="{BEFB90E8-0F26-49A8-BF96-192C71D183F1}" srcId="{FEA112C6-51A5-4F56-98CF-65A7F8322F8A}" destId="{514FCD98-3ECF-41B2-AB98-BB143DA74E01}" srcOrd="4" destOrd="0" parTransId="{D71944CC-6914-4C70-829F-CB5210F52451}" sibTransId="{6A6E9FEF-888B-4FF8-89C7-018C90D3E408}"/>
    <dgm:cxn modelId="{8CCFF036-280E-4D86-84D2-74F3DA2C3A22}" type="presParOf" srcId="{09538365-C6C1-434D-9DAD-E00662FB3A36}" destId="{9912041C-2C9A-411F-86E8-EF2E4C3AF1CB}" srcOrd="0" destOrd="0" presId="urn:microsoft.com/office/officeart/2005/8/layout/process1"/>
    <dgm:cxn modelId="{ADF06AC3-1396-4436-83DC-69DC367C79D8}" type="presParOf" srcId="{09538365-C6C1-434D-9DAD-E00662FB3A36}" destId="{896715EF-15CB-43B1-91AF-48BB3D003DDE}" srcOrd="1" destOrd="0" presId="urn:microsoft.com/office/officeart/2005/8/layout/process1"/>
    <dgm:cxn modelId="{351B20B4-BD71-4AF8-A552-6977AFB9FB38}" type="presParOf" srcId="{896715EF-15CB-43B1-91AF-48BB3D003DDE}" destId="{C665ABA3-CB48-4942-9CCF-B0B6A1938D73}" srcOrd="0" destOrd="0" presId="urn:microsoft.com/office/officeart/2005/8/layout/process1"/>
    <dgm:cxn modelId="{1DD079FE-A25A-4243-91AC-D8CABB72216A}" type="presParOf" srcId="{09538365-C6C1-434D-9DAD-E00662FB3A36}" destId="{7A907790-A42E-4B35-8D22-03FB85B4873A}" srcOrd="2" destOrd="0" presId="urn:microsoft.com/office/officeart/2005/8/layout/process1"/>
    <dgm:cxn modelId="{5C904AF6-DA9C-4B31-950E-33F66A29DA8F}" type="presParOf" srcId="{09538365-C6C1-434D-9DAD-E00662FB3A36}" destId="{97C0AAD2-6661-4CC1-A827-A7ED613A787A}" srcOrd="3" destOrd="0" presId="urn:microsoft.com/office/officeart/2005/8/layout/process1"/>
    <dgm:cxn modelId="{D2BB6DDB-32AE-4B37-8AE5-60F4DB3F8166}" type="presParOf" srcId="{97C0AAD2-6661-4CC1-A827-A7ED613A787A}" destId="{870AFDE0-FA4F-40A8-AA24-7741DE557158}" srcOrd="0" destOrd="0" presId="urn:microsoft.com/office/officeart/2005/8/layout/process1"/>
    <dgm:cxn modelId="{97717770-6A66-424E-8804-B9352ED9A232}" type="presParOf" srcId="{09538365-C6C1-434D-9DAD-E00662FB3A36}" destId="{F4A43FA0-BA69-4702-A369-D1078CC5F428}" srcOrd="4" destOrd="0" presId="urn:microsoft.com/office/officeart/2005/8/layout/process1"/>
    <dgm:cxn modelId="{7306F68C-7BB9-4E42-B561-40A454972E56}" type="presParOf" srcId="{09538365-C6C1-434D-9DAD-E00662FB3A36}" destId="{D27191A7-8653-4EFF-AE88-7EBEAD268AF0}" srcOrd="5" destOrd="0" presId="urn:microsoft.com/office/officeart/2005/8/layout/process1"/>
    <dgm:cxn modelId="{F07673B7-AB3D-4FCA-BED1-DC367A7B9141}" type="presParOf" srcId="{D27191A7-8653-4EFF-AE88-7EBEAD268AF0}" destId="{4FBC0BAD-6D2B-4779-BCE3-B335AF18C686}" srcOrd="0" destOrd="0" presId="urn:microsoft.com/office/officeart/2005/8/layout/process1"/>
    <dgm:cxn modelId="{E237EB56-6A5B-4C8E-B2FB-577CCA560680}" type="presParOf" srcId="{09538365-C6C1-434D-9DAD-E00662FB3A36}" destId="{1FBEC1D5-0B5F-4455-AF86-9CCC0A63678F}" srcOrd="6" destOrd="0" presId="urn:microsoft.com/office/officeart/2005/8/layout/process1"/>
    <dgm:cxn modelId="{0173CB13-8557-4E47-A326-D4E1AB47EA82}" type="presParOf" srcId="{09538365-C6C1-434D-9DAD-E00662FB3A36}" destId="{EB49263C-FCB2-49AC-90C2-E36F42EEE9F4}" srcOrd="7" destOrd="0" presId="urn:microsoft.com/office/officeart/2005/8/layout/process1"/>
    <dgm:cxn modelId="{3B1367DA-6460-4352-812F-8FC0131F5D98}" type="presParOf" srcId="{EB49263C-FCB2-49AC-90C2-E36F42EEE9F4}" destId="{F375F9C4-A394-426F-8559-0823AC98DAEC}" srcOrd="0" destOrd="0" presId="urn:microsoft.com/office/officeart/2005/8/layout/process1"/>
    <dgm:cxn modelId="{F9D2DE7F-0F96-4D32-A84B-2C3448981EBC}" type="presParOf" srcId="{09538365-C6C1-434D-9DAD-E00662FB3A36}" destId="{FC85BF93-1F55-44C4-81D1-52256AA534C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041C-2C9A-411F-86E8-EF2E4C3AF1CB}">
      <dsp:nvSpPr>
        <dsp:cNvPr id="0" name=""/>
        <dsp:cNvSpPr/>
      </dsp:nvSpPr>
      <dsp:spPr bwMode="white">
        <a:xfrm>
          <a:off x="5269"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爬虫获取气温数据</a:t>
          </a:r>
        </a:p>
      </dsp:txBody>
      <dsp:txXfrm>
        <a:off x="33978" y="2247950"/>
        <a:ext cx="1576222" cy="922766"/>
      </dsp:txXfrm>
    </dsp:sp>
    <dsp:sp modelId="{896715EF-15CB-43B1-91AF-48BB3D003DDE}">
      <dsp:nvSpPr>
        <dsp:cNvPr id="0" name=""/>
        <dsp:cNvSpPr/>
      </dsp:nvSpPr>
      <dsp:spPr bwMode="white">
        <a:xfrm>
          <a:off x="1802274"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802274" y="2587790"/>
        <a:ext cx="242432" cy="243086"/>
      </dsp:txXfrm>
    </dsp:sp>
    <dsp:sp modelId="{7A907790-A42E-4B35-8D22-03FB85B4873A}">
      <dsp:nvSpPr>
        <dsp:cNvPr id="0" name=""/>
        <dsp:cNvSpPr/>
      </dsp:nvSpPr>
      <dsp:spPr bwMode="white">
        <a:xfrm>
          <a:off x="2292366"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数据写入</a:t>
          </a:r>
          <a:r>
            <a:rPr lang="en-US" altLang="zh-CN" sz="1800" kern="1200" dirty="0"/>
            <a:t>csv</a:t>
          </a:r>
          <a:r>
            <a:rPr lang="zh-CN" altLang="en-US" sz="1800" kern="1200" dirty="0"/>
            <a:t>文件</a:t>
          </a:r>
        </a:p>
      </dsp:txBody>
      <dsp:txXfrm>
        <a:off x="2321075" y="2247950"/>
        <a:ext cx="1576222" cy="922766"/>
      </dsp:txXfrm>
    </dsp:sp>
    <dsp:sp modelId="{97C0AAD2-6661-4CC1-A827-A7ED613A787A}">
      <dsp:nvSpPr>
        <dsp:cNvPr id="0" name=""/>
        <dsp:cNvSpPr/>
      </dsp:nvSpPr>
      <dsp:spPr bwMode="white">
        <a:xfrm>
          <a:off x="4089370"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4089370" y="2587790"/>
        <a:ext cx="242432" cy="243086"/>
      </dsp:txXfrm>
    </dsp:sp>
    <dsp:sp modelId="{F4A43FA0-BA69-4702-A369-D1078CC5F428}">
      <dsp:nvSpPr>
        <dsp:cNvPr id="0" name=""/>
        <dsp:cNvSpPr/>
      </dsp:nvSpPr>
      <dsp:spPr bwMode="white">
        <a:xfrm>
          <a:off x="4579462"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对数据集和测试集进行划分</a:t>
          </a:r>
        </a:p>
      </dsp:txBody>
      <dsp:txXfrm>
        <a:off x="4608171" y="2247950"/>
        <a:ext cx="1576222" cy="922766"/>
      </dsp:txXfrm>
    </dsp:sp>
    <dsp:sp modelId="{D27191A7-8653-4EFF-AE88-7EBEAD268AF0}">
      <dsp:nvSpPr>
        <dsp:cNvPr id="0" name=""/>
        <dsp:cNvSpPr/>
      </dsp:nvSpPr>
      <dsp:spPr bwMode="white">
        <a:xfrm>
          <a:off x="6376466"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376466" y="2587790"/>
        <a:ext cx="242432" cy="243086"/>
      </dsp:txXfrm>
    </dsp:sp>
    <dsp:sp modelId="{1FBEC1D5-0B5F-4455-AF86-9CCC0A63678F}">
      <dsp:nvSpPr>
        <dsp:cNvPr id="0" name=""/>
        <dsp:cNvSpPr/>
      </dsp:nvSpPr>
      <dsp:spPr bwMode="white">
        <a:xfrm>
          <a:off x="6866558"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构建随机树森林训练模型</a:t>
          </a:r>
        </a:p>
      </dsp:txBody>
      <dsp:txXfrm>
        <a:off x="6895267" y="2247950"/>
        <a:ext cx="1576222" cy="922766"/>
      </dsp:txXfrm>
    </dsp:sp>
    <dsp:sp modelId="{EB49263C-FCB2-49AC-90C2-E36F42EEE9F4}">
      <dsp:nvSpPr>
        <dsp:cNvPr id="0" name=""/>
        <dsp:cNvSpPr/>
      </dsp:nvSpPr>
      <dsp:spPr bwMode="white">
        <a:xfrm>
          <a:off x="8663562"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8663562" y="2587790"/>
        <a:ext cx="242432" cy="243086"/>
      </dsp:txXfrm>
    </dsp:sp>
    <dsp:sp modelId="{FC85BF93-1F55-44C4-81D1-52256AA534C2}">
      <dsp:nvSpPr>
        <dsp:cNvPr id="0" name=""/>
        <dsp:cNvSpPr/>
      </dsp:nvSpPr>
      <dsp:spPr bwMode="white">
        <a:xfrm>
          <a:off x="9153654"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进行气温预测</a:t>
          </a:r>
        </a:p>
      </dsp:txBody>
      <dsp:txXfrm>
        <a:off x="9182363" y="2247950"/>
        <a:ext cx="1576222" cy="9227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29DEC4DA-1C63-417A-A331-FED39B44F766}" type="datetimeFigureOut">
              <a:rPr lang="zh-CN" altLang="en-US" smtClean="0"/>
              <a:t>2022/6/17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352C16F8-742F-4997-A995-71D6EB2E3B5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大家好，我们开题报告的选题是基于往年天气数据，预测未来天气气温</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我们的开题报告包含了这四个部分</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首先是项目介绍，我们项目的整个搭建流程就是先爬取往年的气温数据，接着将获取的数据进行归一化处理，然后分成数据集和测试集，最后构建</a:t>
            </a:r>
            <a:r>
              <a:rPr lang="en-US" altLang="zh-CN" dirty="0"/>
              <a:t>ANN</a:t>
            </a:r>
            <a:r>
              <a:rPr lang="zh-CN" altLang="en-US" dirty="0"/>
              <a:t>神经网络，进行训练模型</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latin typeface="Agency FB" panose="020B0503020202020204" pitchFamily="34" charset="0"/>
                <a:ea typeface="霞鹜文楷" panose="02020500000000000000" pitchFamily="18" charset="-122"/>
              </a:rPr>
              <a:t>python</a:t>
            </a:r>
            <a:r>
              <a:rPr kumimoji="0" lang="zh-CN" altLang="en-US" sz="1200" b="1" i="0" u="none" strike="noStrike" cap="none" normalizeH="0" baseline="0" dirty="0">
                <a:ln>
                  <a:noFill/>
                </a:ln>
                <a:effectLst/>
                <a:latin typeface="Agency FB" panose="020B0503020202020204" pitchFamily="34" charset="0"/>
                <a:ea typeface="霞鹜文楷" panose="02020500000000000000" pitchFamily="18" charset="-122"/>
              </a:rPr>
              <a:t>构建爬虫爬取天气数据</a:t>
            </a:r>
            <a:endParaRPr kumimoji="0" lang="en-US" altLang="zh-CN" sz="1200" b="1" i="0" u="none" strike="noStrike" cap="none" normalizeH="0" baseline="0" dirty="0">
              <a:ln>
                <a:noFill/>
              </a:ln>
              <a:effectLst/>
              <a:latin typeface="Agency FB" panose="020B0503020202020204" pitchFamily="34" charset="0"/>
              <a:ea typeface="霞鹜文楷" panose="02020500000000000000" pitchFamily="18"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dirty="0">
                <a:ln>
                  <a:noFill/>
                </a:ln>
                <a:effectLst/>
                <a:latin typeface="Agency FB" panose="020B0503020202020204" pitchFamily="34" charset="0"/>
                <a:ea typeface="霞鹜文楷" panose="02020500000000000000" pitchFamily="18" charset="-122"/>
              </a:rPr>
              <a:t>去天气预报网站上天气预报网爬取某个城市气温，作为数据集来源</a:t>
            </a:r>
            <a:r>
              <a:rPr lang="zh-CN" altLang="en-US" sz="1200" b="1" dirty="0">
                <a:latin typeface="Agency FB" panose="020B0503020202020204" pitchFamily="34" charset="0"/>
                <a:ea typeface="霞鹜文楷" panose="02020500000000000000" pitchFamily="18" charset="-122"/>
              </a:rPr>
              <a:t>。</a:t>
            </a:r>
            <a:r>
              <a:rPr lang="en-US" altLang="zh-CN" sz="2800" b="0" i="0" dirty="0" err="1">
                <a:solidFill>
                  <a:srgbClr val="4D4D4D"/>
                </a:solidFill>
                <a:effectLst/>
                <a:latin typeface="Abadi" panose="020B0604020202020204" pitchFamily="34" charset="0"/>
              </a:rPr>
              <a:t>BeautifulSoup</a:t>
            </a:r>
            <a:endParaRPr kumimoji="0" lang="zh-CN" altLang="zh-CN" sz="1800" b="1" i="0" u="none" strike="noStrike" cap="none" normalizeH="0" baseline="0" dirty="0">
              <a:ln>
                <a:noFill/>
              </a:ln>
              <a:effectLst/>
              <a:latin typeface="Agency FB" panose="020B0503020202020204" pitchFamily="34" charset="0"/>
              <a:ea typeface="霞鹜文楷" panose="02020500000000000000" pitchFamily="18"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85000"/>
                    <a:lumOff val="15000"/>
                  </a:schemeClr>
                </a:solidFill>
                <a:ea typeface="思源黑体 CN Regular" panose="020B0500000000000000" pitchFamily="34" charset="-122"/>
              </a:rPr>
              <a:t>使用</a:t>
            </a:r>
            <a:r>
              <a:rPr lang="en-US" altLang="zh-CN" sz="1200" dirty="0">
                <a:solidFill>
                  <a:schemeClr val="tx1">
                    <a:lumMod val="85000"/>
                    <a:lumOff val="15000"/>
                  </a:schemeClr>
                </a:solidFill>
                <a:ea typeface="思源黑体 CN Regular" panose="020B0500000000000000" pitchFamily="34" charset="-122"/>
              </a:rPr>
              <a:t>Pandas</a:t>
            </a:r>
            <a:r>
              <a:rPr lang="zh-CN" altLang="en-US" sz="1200" dirty="0">
                <a:solidFill>
                  <a:schemeClr val="tx1">
                    <a:lumMod val="85000"/>
                    <a:lumOff val="15000"/>
                  </a:schemeClr>
                </a:solidFill>
                <a:ea typeface="思源黑体 CN Regular" panose="020B0500000000000000" pitchFamily="34" charset="-122"/>
              </a:rPr>
              <a:t>工具进行数据分析处理，基于</a:t>
            </a:r>
            <a:r>
              <a:rPr lang="en-US" altLang="zh-CN" sz="1200" dirty="0">
                <a:solidFill>
                  <a:schemeClr val="tx1">
                    <a:lumMod val="85000"/>
                    <a:lumOff val="15000"/>
                  </a:schemeClr>
                </a:solidFill>
                <a:ea typeface="思源黑体 CN Regular" panose="020B0500000000000000" pitchFamily="34" charset="-122"/>
              </a:rPr>
              <a:t>NumPy</a:t>
            </a:r>
            <a:r>
              <a:rPr lang="zh-CN" altLang="en-US" sz="1200" dirty="0">
                <a:solidFill>
                  <a:schemeClr val="tx1">
                    <a:lumMod val="85000"/>
                    <a:lumOff val="15000"/>
                  </a:schemeClr>
                </a:solidFill>
                <a:ea typeface="思源黑体 CN Regular" panose="020B0500000000000000" pitchFamily="34" charset="-122"/>
              </a:rPr>
              <a:t>进行相应的数学运算</a:t>
            </a:r>
            <a:endParaRPr lang="en-US" altLang="zh-CN" sz="1200" dirty="0">
              <a:solidFill>
                <a:schemeClr val="tx1">
                  <a:lumMod val="85000"/>
                  <a:lumOff val="15000"/>
                </a:schemeClr>
              </a:solidFill>
              <a:ea typeface="思源黑体 CN Regular" panose="020B0500000000000000" pitchFamily="34" charset="-122"/>
            </a:endParaRPr>
          </a:p>
          <a:p>
            <a:pPr>
              <a:lnSpc>
                <a:spcPct val="150000"/>
              </a:lnSpc>
            </a:pPr>
            <a:r>
              <a:rPr lang="zh-CN" altLang="en-US" sz="1200" dirty="0">
                <a:solidFill>
                  <a:schemeClr val="tx1">
                    <a:lumMod val="85000"/>
                    <a:lumOff val="15000"/>
                  </a:schemeClr>
                </a:solidFill>
                <a:ea typeface="思源黑体 CN Regular" panose="020B0500000000000000" pitchFamily="34" charset="-122"/>
              </a:rPr>
              <a:t>具体为使用</a:t>
            </a:r>
            <a:r>
              <a:rPr lang="en-US" altLang="zh-CN" sz="1200" dirty="0">
                <a:solidFill>
                  <a:schemeClr val="tx1">
                    <a:lumMod val="85000"/>
                    <a:lumOff val="15000"/>
                  </a:schemeClr>
                </a:solidFill>
                <a:ea typeface="思源黑体 CN Regular" panose="020B0500000000000000" pitchFamily="34" charset="-122"/>
              </a:rPr>
              <a:t>Pandas</a:t>
            </a:r>
            <a:r>
              <a:rPr lang="zh-CN" altLang="en-US" sz="1200" dirty="0">
                <a:solidFill>
                  <a:schemeClr val="tx1">
                    <a:lumMod val="85000"/>
                    <a:lumOff val="15000"/>
                  </a:schemeClr>
                </a:solidFill>
                <a:ea typeface="思源黑体 CN Regular" panose="020B0500000000000000" pitchFamily="34" charset="-122"/>
              </a:rPr>
              <a:t>进行数据读取，使用</a:t>
            </a:r>
            <a:r>
              <a:rPr lang="en-US" altLang="zh-CN" sz="1200" dirty="0">
                <a:solidFill>
                  <a:schemeClr val="tx1">
                    <a:lumMod val="85000"/>
                    <a:lumOff val="15000"/>
                  </a:schemeClr>
                </a:solidFill>
                <a:ea typeface="思源黑体 CN Regular" panose="020B0500000000000000" pitchFamily="34" charset="-122"/>
              </a:rPr>
              <a:t>NumPy</a:t>
            </a:r>
            <a:r>
              <a:rPr lang="zh-CN" altLang="en-US" sz="1200" dirty="0">
                <a:solidFill>
                  <a:schemeClr val="tx1">
                    <a:lumMod val="85000"/>
                    <a:lumOff val="15000"/>
                  </a:schemeClr>
                </a:solidFill>
                <a:ea typeface="思源黑体 CN Regular" panose="020B0500000000000000" pitchFamily="34" charset="-122"/>
              </a:rPr>
              <a:t>进行数据存储以便于下一步的模型构建</a:t>
            </a:r>
            <a:endParaRPr lang="en-US" altLang="zh-CN" sz="1200" dirty="0">
              <a:solidFill>
                <a:schemeClr val="tx1">
                  <a:lumMod val="85000"/>
                  <a:lumOff val="15000"/>
                </a:schemeClr>
              </a:solidFill>
              <a:ea typeface="思源黑体 CN Regular"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85000"/>
                    <a:lumOff val="15000"/>
                  </a:schemeClr>
                </a:solidFill>
                <a:ea typeface="思源黑体 CN Regular" panose="020B0500000000000000" pitchFamily="34" charset="-122"/>
              </a:rPr>
              <a:t>使用</a:t>
            </a:r>
            <a:r>
              <a:rPr lang="en-US" altLang="zh-CN" sz="1200" dirty="0" err="1">
                <a:solidFill>
                  <a:schemeClr val="tx1">
                    <a:lumMod val="85000"/>
                    <a:lumOff val="15000"/>
                  </a:schemeClr>
                </a:solidFill>
                <a:ea typeface="思源黑体 CN Regular" panose="020B0500000000000000" pitchFamily="34" charset="-122"/>
              </a:rPr>
              <a:t>sklearn</a:t>
            </a:r>
            <a:r>
              <a:rPr lang="zh-CN" altLang="en-US" sz="1200" dirty="0">
                <a:solidFill>
                  <a:schemeClr val="tx1">
                    <a:lumMod val="85000"/>
                    <a:lumOff val="15000"/>
                  </a:schemeClr>
                </a:solidFill>
                <a:ea typeface="思源黑体 CN Regular" panose="020B0500000000000000" pitchFamily="34" charset="-122"/>
              </a:rPr>
              <a:t>框架进行得到数据的机器学习处理</a:t>
            </a:r>
          </a:p>
          <a:p>
            <a:endParaRPr lang="zh-CN" altLang="en-US" dirty="0"/>
          </a:p>
        </p:txBody>
      </p:sp>
      <p:sp>
        <p:nvSpPr>
          <p:cNvPr id="4" name="灯片编号占位符 3"/>
          <p:cNvSpPr>
            <a:spLocks noGrp="1"/>
          </p:cNvSpPr>
          <p:nvPr>
            <p:ph type="sldNum" sz="quarter" idx="5"/>
          </p:nvPr>
        </p:nvSpPr>
        <p:spPr/>
        <p:txBody>
          <a:bodyPr/>
          <a:lstStyle/>
          <a:p>
            <a:fld id="{352C16F8-742F-4997-A995-71D6EB2E3B5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202020204" pitchFamily="34" charset="0"/>
              </a:rPr>
              <a:t>ANN</a:t>
            </a:r>
            <a:r>
              <a:rPr lang="zh-CN" altLang="en-US" sz="1200" b="0" i="0" dirty="0">
                <a:solidFill>
                  <a:srgbClr val="4D4D4D"/>
                </a:solidFill>
                <a:effectLst/>
                <a:latin typeface="Abadi" panose="020B0604020202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202020204" pitchFamily="34" charset="0"/>
              </a:rPr>
              <a:t>tensorflow</a:t>
            </a:r>
            <a:r>
              <a:rPr lang="zh-CN" altLang="en-US" sz="1200" b="0" i="0" dirty="0">
                <a:solidFill>
                  <a:srgbClr val="4D4D4D"/>
                </a:solidFill>
                <a:effectLst/>
                <a:latin typeface="Abadi" panose="020B0604020202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4D4D4D"/>
                </a:solidFill>
                <a:effectLst/>
                <a:latin typeface="Abadi" panose="020B0604020104020204" pitchFamily="34" charset="0"/>
              </a:rPr>
              <a:t>ANN</a:t>
            </a:r>
            <a:r>
              <a:rPr lang="zh-CN" altLang="en-US" sz="1200" b="0" i="0" dirty="0">
                <a:solidFill>
                  <a:srgbClr val="4D4D4D"/>
                </a:solidFill>
                <a:effectLst/>
                <a:latin typeface="Abadi" panose="020B0604020104020204" pitchFamily="34" charset="0"/>
              </a:rPr>
              <a:t>模型为人工神经网络模型，共三层结构，输入层，隐含层，输出层，我们需要对中间的隐含层的参数（主要为隐含层中的神经元层数和每层的神经元个数进行调整），手工搭建模型比较麻烦，但是</a:t>
            </a:r>
            <a:r>
              <a:rPr lang="en-US" altLang="zh-CN" sz="1200" b="0" i="0" dirty="0" err="1">
                <a:solidFill>
                  <a:srgbClr val="4D4D4D"/>
                </a:solidFill>
                <a:effectLst/>
                <a:latin typeface="Abadi" panose="020B0604020104020204" pitchFamily="34" charset="0"/>
              </a:rPr>
              <a:t>tensorflow</a:t>
            </a:r>
            <a:r>
              <a:rPr lang="zh-CN" altLang="en-US" sz="1200" b="0" i="0" dirty="0">
                <a:solidFill>
                  <a:srgbClr val="4D4D4D"/>
                </a:solidFill>
                <a:effectLst/>
                <a:latin typeface="Abadi" panose="020B0604020104020204" pitchFamily="34" charset="0"/>
              </a:rPr>
              <a:t>框架里面提供了现成的模型框架，我们只需要对隐含层参数进行修改即可。</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思源黑体 CN Regular" panose="020B0500000000000000" pitchFamily="34" charset="-122"/>
              </a:defRPr>
            </a:lvl1pPr>
          </a:lstStyle>
          <a:p>
            <a:fld id="{9438AC3F-8F53-4E3C-B683-F148C529E5F7}" type="datetimeFigureOut">
              <a:rPr lang="zh-CN" altLang="en-US" smtClean="0"/>
              <a:t>2022/6/17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思源黑体 CN Regular" panose="020B05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思源黑体 CN Regular" panose="020B0500000000000000" pitchFamily="34" charset="-122"/>
              </a:defRPr>
            </a:lvl1pPr>
          </a:lstStyle>
          <a:p>
            <a:fld id="{A7BA1597-B1AC-4962-B288-8544598C9D8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meteomanz.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pSp>
        <p:nvGrpSpPr>
          <p:cNvPr id="24" name="组合 23"/>
          <p:cNvGrpSpPr/>
          <p:nvPr/>
        </p:nvGrpSpPr>
        <p:grpSpPr>
          <a:xfrm>
            <a:off x="9083276" y="6014526"/>
            <a:ext cx="2120900" cy="484406"/>
            <a:chOff x="7328529" y="6014526"/>
            <a:chExt cx="2120900" cy="484406"/>
          </a:xfrm>
        </p:grpSpPr>
        <p:sp>
          <p:nvSpPr>
            <p:cNvPr id="9" name="矩形: 圆角 8"/>
            <p:cNvSpPr/>
            <p:nvPr/>
          </p:nvSpPr>
          <p:spPr>
            <a:xfrm>
              <a:off x="7328529" y="6014526"/>
              <a:ext cx="2120900" cy="484406"/>
            </a:xfrm>
            <a:prstGeom prst="roundRect">
              <a:avLst>
                <a:gd name="adj" fmla="val 50000"/>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0" name="文本框 9"/>
            <p:cNvSpPr txBox="1"/>
            <p:nvPr/>
          </p:nvSpPr>
          <p:spPr>
            <a:xfrm>
              <a:off x="7488733" y="6072063"/>
              <a:ext cx="1800493" cy="369332"/>
            </a:xfrm>
            <a:prstGeom prst="rect">
              <a:avLst/>
            </a:prstGeom>
            <a:noFill/>
          </p:spPr>
          <p:txBody>
            <a:bodyPr wrap="none" rtlCol="0">
              <a:spAutoFit/>
            </a:bodyPr>
            <a:lstStyle/>
            <a:p>
              <a:pPr algn="ctr"/>
              <a:r>
                <a:rPr lang="zh-CN" altLang="en-US" dirty="0">
                  <a:solidFill>
                    <a:srgbClr val="32416B"/>
                  </a:solidFill>
                  <a:ea typeface="思源黑体 CN Regular" panose="020B0500000000000000" pitchFamily="34" charset="-122"/>
                </a:rPr>
                <a:t>主讲人：贺思超</a:t>
              </a:r>
            </a:p>
          </p:txBody>
        </p:sp>
      </p:grpSp>
      <p:sp>
        <p:nvSpPr>
          <p:cNvPr id="3" name="文本框 2"/>
          <p:cNvSpPr txBox="1"/>
          <p:nvPr/>
        </p:nvSpPr>
        <p:spPr>
          <a:xfrm>
            <a:off x="414442" y="5795064"/>
            <a:ext cx="6315832" cy="923330"/>
          </a:xfrm>
          <a:prstGeom prst="rect">
            <a:avLst/>
          </a:prstGeom>
          <a:noFill/>
        </p:spPr>
        <p:txBody>
          <a:bodyPr wrap="none" rtlCol="0">
            <a:spAutoFit/>
          </a:bodyPr>
          <a:lstStyle/>
          <a:p>
            <a:r>
              <a:rPr lang="en-US" altLang="zh-CN" sz="5400">
                <a:ln>
                  <a:solidFill>
                    <a:srgbClr val="32416B"/>
                  </a:solidFill>
                </a:ln>
                <a:noFill/>
                <a:latin typeface="思源黑体 CN Bold" panose="020B0800000000000000" pitchFamily="34" charset="-122"/>
                <a:ea typeface="思源黑体 CN Bold" panose="020B0800000000000000" pitchFamily="34" charset="-122"/>
              </a:rPr>
              <a:t>OPENING REPORT</a:t>
            </a:r>
            <a:endParaRPr lang="zh-CN" altLang="en-US" sz="540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3"/>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939958" y="1840269"/>
            <a:ext cx="10033516" cy="830997"/>
          </a:xfrm>
          <a:prstGeom prst="rect">
            <a:avLst/>
          </a:prstGeom>
          <a:noFill/>
        </p:spPr>
        <p:txBody>
          <a:bodyPr wrap="none" rtlCol="0">
            <a:spAutoFit/>
          </a:bodyPr>
          <a:lstStyle/>
          <a:p>
            <a:r>
              <a:rPr lang="zh-CN" altLang="en-US" sz="4800" dirty="0">
                <a:solidFill>
                  <a:schemeClr val="bg1"/>
                </a:solidFill>
                <a:latin typeface="思源黑体 CN Regular" panose="020B0500000000000000" pitchFamily="34" charset="-122"/>
                <a:ea typeface="思源黑体 CN Bold" panose="020B0800000000000000" pitchFamily="34" charset="-122"/>
              </a:rPr>
              <a:t>基于往年气温数据预测未来天气气温</a:t>
            </a:r>
          </a:p>
        </p:txBody>
      </p:sp>
      <p:cxnSp>
        <p:nvCxnSpPr>
          <p:cNvPr id="22" name="直接连接符 21"/>
          <p:cNvCxnSpPr/>
          <p:nvPr/>
        </p:nvCxnSpPr>
        <p:spPr>
          <a:xfrm>
            <a:off x="1134745" y="3068320"/>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68228" y="3248701"/>
            <a:ext cx="2954655" cy="923330"/>
          </a:xfrm>
          <a:prstGeom prst="rect">
            <a:avLst/>
          </a:prstGeom>
          <a:noFill/>
        </p:spPr>
        <p:txBody>
          <a:bodyPr wrap="none" rtlCol="0">
            <a:spAutoFit/>
          </a:bodyPr>
          <a:lstStyle/>
          <a:p>
            <a:pPr algn="l"/>
            <a:r>
              <a:rPr lang="zh-CN" altLang="en-US" dirty="0">
                <a:solidFill>
                  <a:srgbClr val="CBBD9F"/>
                </a:solidFill>
                <a:ea typeface="思源黑体 CN Regular" panose="020B0500000000000000" pitchFamily="34" charset="-122"/>
              </a:rPr>
              <a:t>第</a:t>
            </a:r>
            <a:r>
              <a:rPr lang="en-US" altLang="zh-CN" dirty="0">
                <a:solidFill>
                  <a:srgbClr val="CBBD9F"/>
                </a:solidFill>
                <a:ea typeface="思源黑体 CN Regular" panose="020B0500000000000000" pitchFamily="34" charset="-122"/>
              </a:rPr>
              <a:t>9</a:t>
            </a:r>
            <a:r>
              <a:rPr lang="zh-CN" dirty="0">
                <a:solidFill>
                  <a:srgbClr val="CBBD9F"/>
                </a:solidFill>
                <a:ea typeface="思源黑体 CN Regular" panose="020B0500000000000000" pitchFamily="34" charset="-122"/>
                <a:sym typeface="+mn-ea"/>
              </a:rPr>
              <a:t>组</a:t>
            </a:r>
            <a:endParaRPr lang="zh-CN" dirty="0">
              <a:solidFill>
                <a:srgbClr val="CBBD9F"/>
              </a:solidFill>
              <a:ea typeface="思源黑体 CN Regular" panose="020B0500000000000000" pitchFamily="34" charset="-122"/>
            </a:endParaRPr>
          </a:p>
          <a:p>
            <a:pPr algn="l"/>
            <a:r>
              <a:rPr lang="zh-CN" dirty="0">
                <a:solidFill>
                  <a:srgbClr val="CBBD9F"/>
                </a:solidFill>
                <a:ea typeface="思源黑体 CN Regular" panose="020B0500000000000000" pitchFamily="34" charset="-122"/>
                <a:sym typeface="+mn-ea"/>
              </a:rPr>
              <a:t>组</a:t>
            </a:r>
            <a:r>
              <a:rPr lang="zh-CN" altLang="en-US" dirty="0">
                <a:solidFill>
                  <a:srgbClr val="CBBD9F"/>
                </a:solidFill>
                <a:ea typeface="思源黑体 CN Regular" panose="020B0500000000000000" pitchFamily="34" charset="-122"/>
                <a:sym typeface="+mn-ea"/>
              </a:rPr>
              <a:t>长</a:t>
            </a:r>
            <a:r>
              <a:rPr lang="zh-CN" dirty="0">
                <a:solidFill>
                  <a:srgbClr val="CBBD9F"/>
                </a:solidFill>
                <a:ea typeface="思源黑体 CN Regular" panose="020B0500000000000000" pitchFamily="34" charset="-122"/>
                <a:sym typeface="+mn-ea"/>
              </a:rPr>
              <a:t>：</a:t>
            </a:r>
            <a:r>
              <a:rPr lang="zh-CN" altLang="en-US" dirty="0">
                <a:solidFill>
                  <a:srgbClr val="CBBD9F"/>
                </a:solidFill>
                <a:ea typeface="思源黑体 CN Regular" panose="020B0500000000000000" pitchFamily="34" charset="-122"/>
                <a:sym typeface="+mn-ea"/>
              </a:rPr>
              <a:t>贺思超</a:t>
            </a:r>
            <a:endParaRPr lang="en-US" altLang="zh-CN" dirty="0">
              <a:solidFill>
                <a:srgbClr val="CBBD9F"/>
              </a:solidFill>
              <a:ea typeface="思源黑体 CN Regular" panose="020B0500000000000000" pitchFamily="34" charset="-122"/>
              <a:sym typeface="+mn-ea"/>
            </a:endParaRPr>
          </a:p>
          <a:p>
            <a:pPr algn="l"/>
            <a:r>
              <a:rPr lang="zh-CN" altLang="en-US" dirty="0">
                <a:solidFill>
                  <a:srgbClr val="CBBD9F"/>
                </a:solidFill>
                <a:ea typeface="思源黑体 CN Regular" panose="020B0500000000000000" pitchFamily="34" charset="-122"/>
                <a:sym typeface="+mn-ea"/>
              </a:rPr>
              <a:t>组员：陈杰，韩熔，解世超</a:t>
            </a:r>
            <a:endParaRPr lang="zh-CN" altLang="en-US" dirty="0">
              <a:solidFill>
                <a:srgbClr val="CBBD9F"/>
              </a:solidFill>
              <a:ea typeface="思源黑体 CN Regular" panose="020B0500000000000000" pitchFamily="3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994583" y="622300"/>
            <a:ext cx="2468880" cy="645160"/>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总结与展望</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 name="文本框 1"/>
          <p:cNvSpPr txBox="1"/>
          <p:nvPr/>
        </p:nvSpPr>
        <p:spPr>
          <a:xfrm>
            <a:off x="1011555" y="1267460"/>
            <a:ext cx="10168890" cy="2582566"/>
          </a:xfrm>
          <a:prstGeom prst="rect">
            <a:avLst/>
          </a:prstGeom>
          <a:noFill/>
        </p:spPr>
        <p:txBody>
          <a:bodyPr wrap="square" rtlCol="0">
            <a:spAutoFit/>
          </a:bodyPr>
          <a:lstStyle/>
          <a:p>
            <a:pPr>
              <a:lnSpc>
                <a:spcPct val="150000"/>
              </a:lnSpc>
            </a:pPr>
            <a:r>
              <a:rPr sz="2000" b="1" i="0" dirty="0" err="1">
                <a:solidFill>
                  <a:schemeClr val="tx1"/>
                </a:solidFill>
                <a:effectLst/>
                <a:latin typeface="微软雅黑" panose="020B0503020204020204" charset="-122"/>
                <a:ea typeface="微软雅黑" panose="020B0503020204020204" charset="-122"/>
                <a:cs typeface="微软雅黑" panose="020B0503020204020204" charset="-122"/>
              </a:rPr>
              <a:t>项目总结</a:t>
            </a:r>
            <a:r>
              <a:rPr sz="2000" b="1" i="0" dirty="0">
                <a:solidFill>
                  <a:schemeClr val="tx1"/>
                </a:solidFill>
                <a:effectLst/>
                <a:latin typeface="微软雅黑" panose="020B0503020204020204" charset="-122"/>
                <a:ea typeface="微软雅黑" panose="020B0503020204020204" charset="-122"/>
                <a:cs typeface="微软雅黑" panose="020B0503020204020204" charset="-122"/>
              </a:rPr>
              <a:t>：</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通过一次简单的大数据项目，在总体对于大数据相关知识有了一个较为系统的认识。从数据的获取到数据处理，再到建立模型和训练，我们完整的走完了一遍对于数据的利用路线。</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在技术方面，我们使用了随机森林模型作为学习模型解决了在特定噪声的数据进行建模时出现的过度拟合问题，完整的使用了MAE回归模型评估。最后在所有人的通力合作之下，我们成功的完成了既定的目标，既运用大数据分析与挖掘的理论与技术解决气温预测的相关问题。</a:t>
            </a:r>
          </a:p>
        </p:txBody>
      </p:sp>
      <p:sp>
        <p:nvSpPr>
          <p:cNvPr id="7" name="文本框 6"/>
          <p:cNvSpPr txBox="1"/>
          <p:nvPr/>
        </p:nvSpPr>
        <p:spPr>
          <a:xfrm>
            <a:off x="994583" y="4495186"/>
            <a:ext cx="10983595" cy="954107"/>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cs typeface="微软雅黑" panose="020B0503020204020204" charset="-122"/>
              </a:rPr>
              <a:t>项目展望：</a:t>
            </a:r>
          </a:p>
          <a:p>
            <a:r>
              <a:rPr lang="zh-CN" altLang="en-US" b="1" dirty="0">
                <a:latin typeface="微软雅黑" panose="020B0503020204020204" charset="-122"/>
                <a:ea typeface="微软雅黑" panose="020B0503020204020204" charset="-122"/>
                <a:cs typeface="微软雅黑" panose="020B0503020204020204" charset="-122"/>
              </a:rPr>
              <a:t>天气预测不仅仅是对于气温的预测。若要建立完整的气象预测模型，是非常困难的一件事情，直至今日，最优秀的天气预测系统也不能达到100%的预测准确性，仍需更多更好的算法以及特定气象模型的重新构建。</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414442" y="5795064"/>
            <a:ext cx="6315832" cy="923330"/>
          </a:xfrm>
          <a:prstGeom prst="rect">
            <a:avLst/>
          </a:prstGeom>
          <a:noFill/>
        </p:spPr>
        <p:txBody>
          <a:bodyPr wrap="none" rtlCol="0">
            <a:spAutoFit/>
          </a:bodyPr>
          <a:lstStyle/>
          <a:p>
            <a:r>
              <a:rPr lang="en-US" altLang="zh-CN" sz="5400">
                <a:ln>
                  <a:solidFill>
                    <a:srgbClr val="32416B"/>
                  </a:solidFill>
                </a:ln>
                <a:noFill/>
                <a:latin typeface="思源黑体 CN Bold" panose="020B0800000000000000" pitchFamily="34" charset="-122"/>
                <a:ea typeface="思源黑体 CN Bold" panose="020B0800000000000000" pitchFamily="34" charset="-122"/>
              </a:rPr>
              <a:t>OPENING REPORT</a:t>
            </a:r>
            <a:endParaRPr lang="zh-CN" altLang="en-US" sz="540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139062"/>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092358" y="1833919"/>
            <a:ext cx="3570208" cy="1107996"/>
          </a:xfrm>
          <a:prstGeom prst="rect">
            <a:avLst/>
          </a:prstGeom>
          <a:noFill/>
        </p:spPr>
        <p:txBody>
          <a:bodyPr wrap="none" rtlCol="0">
            <a:spAutoFit/>
          </a:bodyPr>
          <a:lstStyle/>
          <a:p>
            <a:r>
              <a:rPr lang="zh-CN" altLang="en-US" sz="6600" dirty="0">
                <a:solidFill>
                  <a:schemeClr val="bg1"/>
                </a:solidFill>
                <a:latin typeface="思源黑体 CN Regular" panose="020B0500000000000000" pitchFamily="34" charset="-122"/>
                <a:ea typeface="思源黑体 CN Bold" panose="020B0800000000000000" pitchFamily="34" charset="-122"/>
              </a:rPr>
              <a:t>感谢观看</a:t>
            </a:r>
          </a:p>
        </p:txBody>
      </p:sp>
      <p:cxnSp>
        <p:nvCxnSpPr>
          <p:cNvPr id="22" name="直接连接符 21"/>
          <p:cNvCxnSpPr/>
          <p:nvPr/>
        </p:nvCxnSpPr>
        <p:spPr>
          <a:xfrm>
            <a:off x="1092200" y="3079750"/>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1918499" y="1889306"/>
            <a:ext cx="3079385" cy="3079385"/>
          </a:xfrm>
          <a:prstGeom prst="rect">
            <a:avLst/>
          </a:prstGeom>
          <a:solidFill>
            <a:srgbClr val="CED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矩形 2"/>
          <p:cNvSpPr/>
          <p:nvPr/>
        </p:nvSpPr>
        <p:spPr>
          <a:xfrm rot="1320000">
            <a:off x="1918498" y="1889305"/>
            <a:ext cx="3079385" cy="3079385"/>
          </a:xfrm>
          <a:prstGeom prst="rect">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 name="矩形 3"/>
          <p:cNvSpPr/>
          <p:nvPr/>
        </p:nvSpPr>
        <p:spPr>
          <a:xfrm>
            <a:off x="1918497" y="1889304"/>
            <a:ext cx="3079385" cy="3079385"/>
          </a:xfrm>
          <a:prstGeom prst="rect">
            <a:avLst/>
          </a:prstGeom>
          <a:solidFill>
            <a:srgbClr val="32416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思源黑体 CN Regular" panose="020B0500000000000000" pitchFamily="34" charset="-122"/>
            </a:endParaRPr>
          </a:p>
        </p:txBody>
      </p:sp>
      <p:sp>
        <p:nvSpPr>
          <p:cNvPr id="5" name="文本框 4"/>
          <p:cNvSpPr txBox="1"/>
          <p:nvPr/>
        </p:nvSpPr>
        <p:spPr>
          <a:xfrm>
            <a:off x="2610841" y="2139304"/>
            <a:ext cx="1694695" cy="830997"/>
          </a:xfrm>
          <a:prstGeom prst="rect">
            <a:avLst/>
          </a:prstGeom>
          <a:noFill/>
        </p:spPr>
        <p:txBody>
          <a:bodyPr wrap="none" rtlCol="0">
            <a:spAutoFit/>
          </a:bodyPr>
          <a:lstStyle/>
          <a:p>
            <a:pPr algn="ctr"/>
            <a:r>
              <a:rPr lang="zh-CN" altLang="en-US" sz="4800">
                <a:solidFill>
                  <a:schemeClr val="bg1"/>
                </a:solidFill>
                <a:latin typeface="思源黑体 CN Bold" panose="020B0800000000000000" pitchFamily="34" charset="-122"/>
                <a:ea typeface="思源黑体 CN Bold" panose="020B0800000000000000" pitchFamily="34" charset="-122"/>
              </a:rPr>
              <a:t>目  录</a:t>
            </a:r>
          </a:p>
        </p:txBody>
      </p:sp>
      <p:sp>
        <p:nvSpPr>
          <p:cNvPr id="7" name="文本框 6"/>
          <p:cNvSpPr txBox="1"/>
          <p:nvPr/>
        </p:nvSpPr>
        <p:spPr>
          <a:xfrm>
            <a:off x="1918497" y="3026071"/>
            <a:ext cx="3079384" cy="400110"/>
          </a:xfrm>
          <a:prstGeom prst="rect">
            <a:avLst/>
          </a:prstGeom>
          <a:solidFill>
            <a:schemeClr val="bg1"/>
          </a:solidFill>
        </p:spPr>
        <p:txBody>
          <a:bodyPr wrap="square" rtlCol="0">
            <a:spAutoFit/>
          </a:bodyPr>
          <a:lstStyle/>
          <a:p>
            <a:pPr algn="ctr"/>
            <a:r>
              <a:rPr lang="en-US" altLang="zh-CN" sz="2000">
                <a:solidFill>
                  <a:srgbClr val="32416B"/>
                </a:solidFill>
                <a:latin typeface="思源黑体 CN Bold" panose="020B0800000000000000" pitchFamily="34" charset="-122"/>
                <a:ea typeface="思源黑体 CN Bold" panose="020B0800000000000000" pitchFamily="34" charset="-122"/>
              </a:rPr>
              <a:t>CONTENTS</a:t>
            </a:r>
            <a:endParaRPr lang="zh-CN" altLang="en-US" sz="2000">
              <a:solidFill>
                <a:srgbClr val="32416B"/>
              </a:solidFill>
              <a:latin typeface="思源黑体 CN Bold" panose="020B0800000000000000" pitchFamily="34" charset="-122"/>
              <a:ea typeface="思源黑体 CN Bold" panose="020B0800000000000000" pitchFamily="34" charset="-122"/>
            </a:endParaRPr>
          </a:p>
        </p:txBody>
      </p:sp>
      <p:pic>
        <p:nvPicPr>
          <p:cNvPr id="9" name="图形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9039" y="3898285"/>
            <a:ext cx="598300" cy="598300"/>
          </a:xfrm>
          <a:prstGeom prst="rect">
            <a:avLst/>
          </a:prstGeom>
        </p:spPr>
      </p:pic>
      <p:grpSp>
        <p:nvGrpSpPr>
          <p:cNvPr id="32" name="组合 31"/>
          <p:cNvGrpSpPr/>
          <p:nvPr/>
        </p:nvGrpSpPr>
        <p:grpSpPr>
          <a:xfrm>
            <a:off x="7073603" y="3728474"/>
            <a:ext cx="2895780" cy="461665"/>
            <a:chOff x="6919057" y="3249491"/>
            <a:chExt cx="2895780" cy="461665"/>
          </a:xfrm>
        </p:grpSpPr>
        <p:sp>
          <p:nvSpPr>
            <p:cNvPr id="10" name="文本框 9"/>
            <p:cNvSpPr txBox="1"/>
            <p:nvPr/>
          </p:nvSpPr>
          <p:spPr>
            <a:xfrm>
              <a:off x="6919057" y="3249491"/>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03</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1" name="文本框 10"/>
            <p:cNvSpPr txBox="1"/>
            <p:nvPr/>
          </p:nvSpPr>
          <p:spPr>
            <a:xfrm>
              <a:off x="8399065" y="3249491"/>
              <a:ext cx="1415772" cy="46166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数据处理</a:t>
              </a:r>
            </a:p>
          </p:txBody>
        </p:sp>
        <p:cxnSp>
          <p:nvCxnSpPr>
            <p:cNvPr id="13" name="直接连接符 12"/>
            <p:cNvCxnSpPr/>
            <p:nvPr/>
          </p:nvCxnSpPr>
          <p:spPr>
            <a:xfrm>
              <a:off x="8327161" y="3357775"/>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073603" y="1658663"/>
            <a:ext cx="2882088" cy="461665"/>
            <a:chOff x="6919057" y="1179680"/>
            <a:chExt cx="2882088" cy="461665"/>
          </a:xfrm>
        </p:grpSpPr>
        <p:sp>
          <p:nvSpPr>
            <p:cNvPr id="14" name="文本框 13"/>
            <p:cNvSpPr txBox="1"/>
            <p:nvPr/>
          </p:nvSpPr>
          <p:spPr>
            <a:xfrm>
              <a:off x="6919057" y="1179680"/>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01</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8399065" y="1179680"/>
              <a:ext cx="1402080" cy="46037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项目介绍</a:t>
              </a:r>
            </a:p>
          </p:txBody>
        </p:sp>
        <p:cxnSp>
          <p:nvCxnSpPr>
            <p:cNvPr id="16" name="直接连接符 15"/>
            <p:cNvCxnSpPr/>
            <p:nvPr/>
          </p:nvCxnSpPr>
          <p:spPr>
            <a:xfrm>
              <a:off x="8327161" y="1287964"/>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7073603" y="2693568"/>
            <a:ext cx="3511333" cy="461665"/>
            <a:chOff x="6919057" y="2214585"/>
            <a:chExt cx="3511333" cy="461665"/>
          </a:xfrm>
        </p:grpSpPr>
        <p:sp>
          <p:nvSpPr>
            <p:cNvPr id="17" name="文本框 16"/>
            <p:cNvSpPr txBox="1"/>
            <p:nvPr/>
          </p:nvSpPr>
          <p:spPr>
            <a:xfrm>
              <a:off x="6919057" y="2214585"/>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02</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8" name="文本框 17"/>
            <p:cNvSpPr txBox="1"/>
            <p:nvPr/>
          </p:nvSpPr>
          <p:spPr>
            <a:xfrm>
              <a:off x="8399065" y="2214585"/>
              <a:ext cx="2031325" cy="46166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数据获取方法</a:t>
              </a:r>
            </a:p>
          </p:txBody>
        </p:sp>
        <p:cxnSp>
          <p:nvCxnSpPr>
            <p:cNvPr id="19" name="直接连接符 18"/>
            <p:cNvCxnSpPr/>
            <p:nvPr/>
          </p:nvCxnSpPr>
          <p:spPr>
            <a:xfrm>
              <a:off x="8327161" y="2322869"/>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7073603" y="4730995"/>
            <a:ext cx="3511333" cy="461665"/>
            <a:chOff x="6919057" y="4284397"/>
            <a:chExt cx="3511333" cy="461665"/>
          </a:xfrm>
        </p:grpSpPr>
        <p:sp>
          <p:nvSpPr>
            <p:cNvPr id="20" name="文本框 19"/>
            <p:cNvSpPr txBox="1"/>
            <p:nvPr/>
          </p:nvSpPr>
          <p:spPr>
            <a:xfrm>
              <a:off x="6919057" y="4284397"/>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04</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1" name="文本框 20"/>
            <p:cNvSpPr txBox="1"/>
            <p:nvPr/>
          </p:nvSpPr>
          <p:spPr>
            <a:xfrm>
              <a:off x="8399065" y="4284397"/>
              <a:ext cx="2031325" cy="461665"/>
            </a:xfrm>
            <a:prstGeom prst="rect">
              <a:avLst/>
            </a:prstGeom>
            <a:noFill/>
          </p:spPr>
          <p:txBody>
            <a:bodyPr wrap="none" rtlCol="0">
              <a:spAutoFit/>
            </a:bodyPr>
            <a:lstStyle/>
            <a:p>
              <a:r>
                <a:rPr lang="zh-CN" altLang="en-US" sz="2400" dirty="0">
                  <a:solidFill>
                    <a:srgbClr val="32416B"/>
                  </a:solidFill>
                  <a:latin typeface="思源黑体 CN Regular" panose="020B0500000000000000" pitchFamily="34" charset="-122"/>
                  <a:ea typeface="思源黑体 CN Regular" panose="020B0500000000000000" pitchFamily="34" charset="-122"/>
                </a:rPr>
                <a:t>预测模型构建</a:t>
              </a:r>
            </a:p>
          </p:txBody>
        </p:sp>
        <p:cxnSp>
          <p:nvCxnSpPr>
            <p:cNvPr id="22" name="直接连接符 21"/>
            <p:cNvCxnSpPr/>
            <p:nvPr/>
          </p:nvCxnSpPr>
          <p:spPr>
            <a:xfrm>
              <a:off x="8327161" y="4392681"/>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p:cNvSpPr/>
          <p:nvPr/>
        </p:nvSpPr>
        <p:spPr>
          <a:xfrm>
            <a:off x="0" y="3379"/>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项目介绍</a:t>
            </a:r>
          </a:p>
        </p:txBody>
      </p:sp>
      <p:sp>
        <p:nvSpPr>
          <p:cNvPr id="12" name="矩形 1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22" name="文本框 21"/>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23" name="文本框 22"/>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研究成果</a:t>
            </a:r>
          </a:p>
        </p:txBody>
      </p:sp>
      <p:sp>
        <p:nvSpPr>
          <p:cNvPr id="24" name="文本框 23"/>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项目介绍</a:t>
            </a:r>
          </a:p>
        </p:txBody>
      </p:sp>
      <p:sp>
        <p:nvSpPr>
          <p:cNvPr id="25" name="矩形: 圆角 24"/>
          <p:cNvSpPr/>
          <p:nvPr/>
        </p:nvSpPr>
        <p:spPr>
          <a:xfrm>
            <a:off x="184626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aphicFrame>
        <p:nvGraphicFramePr>
          <p:cNvPr id="9" name="图示 8"/>
          <p:cNvGraphicFramePr/>
          <p:nvPr>
            <p:extLst>
              <p:ext uri="{D42A27DB-BD31-4B8C-83A1-F6EECF244321}">
                <p14:modId xmlns:p14="http://schemas.microsoft.com/office/powerpoint/2010/main" val="1311524006"/>
              </p:ext>
            </p:extLst>
          </p:nvPr>
        </p:nvGraphicFramePr>
        <p:xfrm>
          <a:off x="759783" y="580247"/>
          <a:ext cx="107925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0" name="文本框 39"/>
          <p:cNvSpPr txBox="1"/>
          <p:nvPr/>
        </p:nvSpPr>
        <p:spPr>
          <a:xfrm>
            <a:off x="428526" y="257082"/>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数据获取方法</a:t>
            </a:r>
          </a:p>
        </p:txBody>
      </p:sp>
      <p:sp>
        <p:nvSpPr>
          <p:cNvPr id="7" name="Rectangle 2"/>
          <p:cNvSpPr>
            <a:spLocks noChangeArrowheads="1"/>
          </p:cNvSpPr>
          <p:nvPr/>
        </p:nvSpPr>
        <p:spPr bwMode="auto">
          <a:xfrm>
            <a:off x="533450" y="1798605"/>
            <a:ext cx="47448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lang="zh-CN" altLang="en-US" sz="1800" b="1" i="0" spc="0" dirty="0">
                <a:solidFill>
                  <a:srgbClr val="24292F"/>
                </a:solidFill>
                <a:effectLst/>
                <a:latin typeface="SimSun" panose="02010600030101010101" pitchFamily="2" charset="-122"/>
                <a:ea typeface="SimSun" panose="02010600030101010101" pitchFamily="2" charset="-122"/>
              </a:rPr>
              <a:t>训练数据来源于</a:t>
            </a:r>
            <a:r>
              <a:rPr lang="en-US" altLang="zh-CN" sz="1800" b="1" i="0" spc="0" dirty="0">
                <a:solidFill>
                  <a:srgbClr val="000000"/>
                </a:solidFill>
                <a:effectLst/>
                <a:latin typeface="SimSun" panose="02010600030101010101" pitchFamily="2" charset="-122"/>
                <a:ea typeface="SimSun" panose="02010600030101010101" pitchFamily="2" charset="-122"/>
                <a:hlinkClick r:id="rId3"/>
              </a:rPr>
              <a:t>http://www.meteomanz.com/</a:t>
            </a:r>
            <a:endParaRPr lang="en-US" altLang="zh-CN" sz="2800" b="1" dirty="0">
              <a:effectLst/>
            </a:endParaRPr>
          </a:p>
        </p:txBody>
      </p:sp>
      <p:sp>
        <p:nvSpPr>
          <p:cNvPr id="12" name="矩形 1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数据获取方法</a:t>
            </a:r>
          </a:p>
        </p:txBody>
      </p:sp>
      <p:sp>
        <p:nvSpPr>
          <p:cNvPr id="22" name="文本框 21"/>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23" name="文本框 22"/>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研究成果</a:t>
            </a:r>
          </a:p>
        </p:txBody>
      </p:sp>
      <p:sp>
        <p:nvSpPr>
          <p:cNvPr id="24" name="文本框 23"/>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25" name="矩形: 圆角 24"/>
          <p:cNvSpPr/>
          <p:nvPr/>
        </p:nvSpPr>
        <p:spPr>
          <a:xfrm>
            <a:off x="411005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3" name="图片 2">
            <a:extLst>
              <a:ext uri="{FF2B5EF4-FFF2-40B4-BE49-F238E27FC236}">
                <a16:creationId xmlns:a16="http://schemas.microsoft.com/office/drawing/2014/main" id="{1856F14E-2485-D4DB-7727-944AF0B17847}"/>
              </a:ext>
            </a:extLst>
          </p:cNvPr>
          <p:cNvPicPr>
            <a:picLocks noChangeAspect="1"/>
          </p:cNvPicPr>
          <p:nvPr/>
        </p:nvPicPr>
        <p:blipFill>
          <a:blip r:embed="rId4"/>
          <a:stretch>
            <a:fillRect/>
          </a:stretch>
        </p:blipFill>
        <p:spPr>
          <a:xfrm>
            <a:off x="5426587" y="570800"/>
            <a:ext cx="6705580" cy="4769708"/>
          </a:xfrm>
          <a:prstGeom prst="rect">
            <a:avLst/>
          </a:prstGeom>
        </p:spPr>
      </p:pic>
      <p:sp>
        <p:nvSpPr>
          <p:cNvPr id="26" name="文本框 25">
            <a:extLst>
              <a:ext uri="{FF2B5EF4-FFF2-40B4-BE49-F238E27FC236}">
                <a16:creationId xmlns:a16="http://schemas.microsoft.com/office/drawing/2014/main" id="{CC96D055-5E96-0FE6-9940-A9534D4CBF29}"/>
              </a:ext>
            </a:extLst>
          </p:cNvPr>
          <p:cNvSpPr txBox="1"/>
          <p:nvPr/>
        </p:nvSpPr>
        <p:spPr>
          <a:xfrm>
            <a:off x="533450" y="3464558"/>
            <a:ext cx="6098058" cy="369332"/>
          </a:xfrm>
          <a:prstGeom prst="rect">
            <a:avLst/>
          </a:prstGeom>
          <a:noFill/>
        </p:spPr>
        <p:txBody>
          <a:bodyPr wrap="square">
            <a:spAutoFit/>
          </a:bodyPr>
          <a:lstStyle/>
          <a:p>
            <a:pPr algn="just">
              <a:lnSpc>
                <a:spcPct val="100000"/>
              </a:lnSpc>
            </a:pPr>
            <a:r>
              <a:rPr lang="zh-CN" altLang="en-US" sz="1800" b="1" i="0" spc="0" dirty="0">
                <a:solidFill>
                  <a:srgbClr val="000000"/>
                </a:solidFill>
                <a:effectLst/>
                <a:latin typeface="宋体" panose="02010600030101010101" pitchFamily="2" charset="-122"/>
                <a:ea typeface="宋体" panose="02010600030101010101" pitchFamily="2" charset="-122"/>
              </a:rPr>
              <a:t>通过</a:t>
            </a:r>
            <a:r>
              <a:rPr lang="en-US" altLang="zh-CN" sz="1800" b="1" i="0" spc="0" dirty="0">
                <a:solidFill>
                  <a:srgbClr val="000000"/>
                </a:solidFill>
                <a:effectLst/>
                <a:latin typeface="宋体" panose="02010600030101010101" pitchFamily="2" charset="-122"/>
                <a:ea typeface="宋体" panose="02010600030101010101" pitchFamily="2" charset="-122"/>
              </a:rPr>
              <a:t>write.py</a:t>
            </a:r>
            <a:r>
              <a:rPr lang="zh-CN" altLang="en-US" sz="1800" b="1" i="0" spc="0" dirty="0">
                <a:solidFill>
                  <a:srgbClr val="000000"/>
                </a:solidFill>
                <a:effectLst/>
                <a:latin typeface="宋体" panose="02010600030101010101" pitchFamily="2" charset="-122"/>
                <a:ea typeface="宋体" panose="02010600030101010101" pitchFamily="2" charset="-122"/>
              </a:rPr>
              <a:t>将数据写入</a:t>
            </a:r>
            <a:r>
              <a:rPr lang="en-US" altLang="zh-CN" sz="1800" b="1" i="0" spc="0" dirty="0">
                <a:solidFill>
                  <a:srgbClr val="000000"/>
                </a:solidFill>
                <a:effectLst/>
                <a:latin typeface="宋体" panose="02010600030101010101" pitchFamily="2" charset="-122"/>
                <a:ea typeface="宋体" panose="02010600030101010101" pitchFamily="2" charset="-122"/>
              </a:rPr>
              <a:t>csv</a:t>
            </a:r>
            <a:r>
              <a:rPr lang="zh-CN" altLang="en-US" sz="1800" b="1" i="0" spc="0" dirty="0">
                <a:solidFill>
                  <a:srgbClr val="000000"/>
                </a:solidFill>
                <a:effectLst/>
                <a:latin typeface="宋体" panose="02010600030101010101" pitchFamily="2" charset="-122"/>
                <a:ea typeface="宋体" panose="02010600030101010101" pitchFamily="2" charset="-122"/>
              </a:rPr>
              <a:t>文件</a:t>
            </a:r>
            <a:endParaRPr lang="zh-CN" altLang="en-US" dirty="0">
              <a:effectLst/>
            </a:endParaRPr>
          </a:p>
        </p:txBody>
      </p:sp>
      <p:sp>
        <p:nvSpPr>
          <p:cNvPr id="27" name="文本框 26">
            <a:extLst>
              <a:ext uri="{FF2B5EF4-FFF2-40B4-BE49-F238E27FC236}">
                <a16:creationId xmlns:a16="http://schemas.microsoft.com/office/drawing/2014/main" id="{508EE464-914D-F04D-D488-71E693A07141}"/>
              </a:ext>
            </a:extLst>
          </p:cNvPr>
          <p:cNvSpPr txBox="1"/>
          <p:nvPr/>
        </p:nvSpPr>
        <p:spPr>
          <a:xfrm>
            <a:off x="533450" y="2381893"/>
            <a:ext cx="4536549" cy="923330"/>
          </a:xfrm>
          <a:prstGeom prst="rect">
            <a:avLst/>
          </a:prstGeom>
          <a:noFill/>
        </p:spPr>
        <p:txBody>
          <a:bodyPr wrap="square">
            <a:spAutoFit/>
          </a:bodyPr>
          <a:lstStyle/>
          <a:p>
            <a:pPr algn="just">
              <a:lnSpc>
                <a:spcPct val="100000"/>
              </a:lnSpc>
            </a:pPr>
            <a:r>
              <a:rPr lang="zh-CN" altLang="en-US" sz="1800" b="1" i="0" spc="0" dirty="0">
                <a:solidFill>
                  <a:srgbClr val="24292F"/>
                </a:solidFill>
                <a:effectLst/>
                <a:latin typeface="SimSun" panose="02010600030101010101" pitchFamily="2" charset="-122"/>
                <a:ea typeface="SimSun" panose="02010600030101010101" pitchFamily="2" charset="-122"/>
              </a:rPr>
              <a:t>按</a:t>
            </a:r>
            <a:r>
              <a:rPr lang="en-US" altLang="zh-CN" sz="1800" b="1" i="0" spc="0" dirty="0">
                <a:solidFill>
                  <a:srgbClr val="24292F"/>
                </a:solidFill>
                <a:effectLst/>
                <a:latin typeface="SimSun" panose="02010600030101010101" pitchFamily="2" charset="-122"/>
                <a:ea typeface="SimSun" panose="02010600030101010101" pitchFamily="2" charset="-122"/>
              </a:rPr>
              <a:t>F12</a:t>
            </a:r>
            <a:r>
              <a:rPr lang="zh-CN" altLang="en-US" sz="1800" b="1" i="0" spc="0" dirty="0">
                <a:solidFill>
                  <a:srgbClr val="24292F"/>
                </a:solidFill>
                <a:effectLst/>
                <a:latin typeface="SimSun" panose="02010600030101010101" pitchFamily="2" charset="-122"/>
                <a:ea typeface="SimSun" panose="02010600030101010101" pitchFamily="2" charset="-122"/>
              </a:rPr>
              <a:t>打开开发者工具，我们可以发现</a:t>
            </a:r>
            <a:r>
              <a:rPr lang="en-US" altLang="zh-CN" sz="1800" b="1" i="0" spc="0" dirty="0" err="1">
                <a:solidFill>
                  <a:srgbClr val="24292F"/>
                </a:solidFill>
                <a:effectLst/>
                <a:latin typeface="SimSun" panose="02010600030101010101" pitchFamily="2" charset="-122"/>
                <a:ea typeface="SimSun" panose="02010600030101010101" pitchFamily="2" charset="-122"/>
              </a:rPr>
              <a:t>rbody</a:t>
            </a:r>
            <a:r>
              <a:rPr lang="zh-CN" altLang="en-US" sz="1800" b="1" i="0" spc="0" dirty="0">
                <a:solidFill>
                  <a:srgbClr val="24292F"/>
                </a:solidFill>
                <a:effectLst/>
                <a:latin typeface="SimSun" panose="02010600030101010101" pitchFamily="2" charset="-122"/>
                <a:ea typeface="SimSun" panose="02010600030101010101" pitchFamily="2" charset="-122"/>
              </a:rPr>
              <a:t>里面的第二个</a:t>
            </a:r>
            <a:r>
              <a:rPr lang="en-US" altLang="zh-CN" sz="1800" b="1" i="0" spc="0" dirty="0">
                <a:solidFill>
                  <a:srgbClr val="24292F"/>
                </a:solidFill>
                <a:effectLst/>
                <a:latin typeface="SimSun" panose="02010600030101010101" pitchFamily="2" charset="-122"/>
                <a:ea typeface="SimSun" panose="02010600030101010101" pitchFamily="2" charset="-122"/>
              </a:rPr>
              <a:t>tr</a:t>
            </a:r>
            <a:r>
              <a:rPr lang="zh-CN" altLang="en-US" sz="1800" b="1" i="0" spc="0" dirty="0">
                <a:solidFill>
                  <a:srgbClr val="24292F"/>
                </a:solidFill>
                <a:effectLst/>
                <a:latin typeface="SimSun" panose="02010600030101010101" pitchFamily="2" charset="-122"/>
                <a:ea typeface="SimSun" panose="02010600030101010101" pitchFamily="2" charset="-122"/>
              </a:rPr>
              <a:t>标签里面的每个</a:t>
            </a:r>
            <a:r>
              <a:rPr lang="en-US" altLang="zh-CN" sz="1800" b="1" i="0" spc="0" dirty="0">
                <a:solidFill>
                  <a:srgbClr val="24292F"/>
                </a:solidFill>
                <a:effectLst/>
                <a:latin typeface="SimSun" panose="02010600030101010101" pitchFamily="2" charset="-122"/>
                <a:ea typeface="SimSun" panose="02010600030101010101" pitchFamily="2" charset="-122"/>
              </a:rPr>
              <a:t>td</a:t>
            </a:r>
            <a:r>
              <a:rPr lang="zh-CN" altLang="en-US" sz="1800" b="1" i="0" spc="0" dirty="0">
                <a:solidFill>
                  <a:srgbClr val="24292F"/>
                </a:solidFill>
                <a:effectLst/>
                <a:latin typeface="SimSun" panose="02010600030101010101" pitchFamily="2" charset="-122"/>
                <a:ea typeface="SimSun" panose="02010600030101010101" pitchFamily="2" charset="-122"/>
              </a:rPr>
              <a:t>里是数据。</a:t>
            </a:r>
            <a:endParaRPr lang="zh-CN" altLang="en-US" b="1" dirty="0">
              <a:effectLst/>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311002" y="238164"/>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数据处理</a:t>
            </a:r>
          </a:p>
        </p:txBody>
      </p:sp>
      <p:sp>
        <p:nvSpPr>
          <p:cNvPr id="7" name="文本框 6"/>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8" name="文本框 7"/>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9" name="文本框 8"/>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1" name="文本框 10"/>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2" name="文本框 11"/>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4" name="矩形: 圆角 13"/>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6" name="矩形 45"/>
          <p:cNvSpPr/>
          <p:nvPr/>
        </p:nvSpPr>
        <p:spPr>
          <a:xfrm>
            <a:off x="1205554" y="2014274"/>
            <a:ext cx="4711067" cy="2777657"/>
          </a:xfrm>
          <a:prstGeom prst="rect">
            <a:avLst/>
          </a:prstGeom>
          <a:noFill/>
          <a:ln w="25400">
            <a:solidFill>
              <a:srgbClr val="3241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1" name="文本框 30"/>
          <p:cNvSpPr txBox="1"/>
          <p:nvPr/>
        </p:nvSpPr>
        <p:spPr>
          <a:xfrm>
            <a:off x="1850039" y="2298428"/>
            <a:ext cx="3531603" cy="2493503"/>
          </a:xfrm>
          <a:prstGeom prst="rect">
            <a:avLst/>
          </a:prstGeom>
          <a:noFill/>
        </p:spPr>
        <p:txBody>
          <a:bodyPr wrap="square" rtlCol="0">
            <a:spAutoFit/>
          </a:bodyPr>
          <a:lstStyle/>
          <a:p>
            <a:pPr>
              <a:lnSpc>
                <a:spcPct val="150000"/>
              </a:lnSpc>
            </a:pPr>
            <a:r>
              <a:rPr lang="zh-CN" altLang="en-US" b="1" dirty="0">
                <a:solidFill>
                  <a:schemeClr val="tx1">
                    <a:lumMod val="85000"/>
                    <a:lumOff val="15000"/>
                  </a:schemeClr>
                </a:solidFill>
                <a:ea typeface="思源黑体 CN Regular" panose="020B0500000000000000" pitchFamily="34" charset="-122"/>
              </a:rPr>
              <a:t>读取</a:t>
            </a:r>
            <a:r>
              <a:rPr lang="en-US" altLang="zh-CN" b="1" dirty="0">
                <a:solidFill>
                  <a:schemeClr val="tx1">
                    <a:lumMod val="85000"/>
                    <a:lumOff val="15000"/>
                  </a:schemeClr>
                </a:solidFill>
                <a:ea typeface="思源黑体 CN Regular" panose="020B0500000000000000" pitchFamily="34" charset="-122"/>
              </a:rPr>
              <a:t>csv</a:t>
            </a:r>
            <a:r>
              <a:rPr lang="zh-CN" altLang="en-US" b="1" dirty="0">
                <a:solidFill>
                  <a:schemeClr val="tx1">
                    <a:lumMod val="85000"/>
                    <a:lumOff val="15000"/>
                  </a:schemeClr>
                </a:solidFill>
                <a:ea typeface="思源黑体 CN Regular" panose="020B0500000000000000" pitchFamily="34" charset="-122"/>
              </a:rPr>
              <a:t>文件，通过</a:t>
            </a:r>
            <a:r>
              <a:rPr lang="en-US" altLang="zh-CN" b="1" i="0" spc="0" dirty="0" err="1">
                <a:solidFill>
                  <a:srgbClr val="24292F"/>
                </a:solidFill>
                <a:effectLst/>
                <a:latin typeface="SimSun" panose="02010600030101010101" pitchFamily="2" charset="-122"/>
                <a:ea typeface="SimSun" panose="02010600030101010101" pitchFamily="2" charset="-122"/>
              </a:rPr>
              <a:t>ProcessData</a:t>
            </a:r>
            <a:r>
              <a:rPr lang="en-US" altLang="zh-CN" b="1" i="0" spc="0" dirty="0">
                <a:solidFill>
                  <a:srgbClr val="24292F"/>
                </a:solidFill>
                <a:effectLst/>
                <a:latin typeface="SimSun" panose="02010600030101010101" pitchFamily="2" charset="-122"/>
                <a:ea typeface="SimSun" panose="02010600030101010101" pitchFamily="2" charset="-122"/>
              </a:rPr>
              <a:t>()</a:t>
            </a:r>
            <a:endParaRPr lang="en-US" altLang="zh-CN" b="1" dirty="0">
              <a:effectLst/>
            </a:endParaRPr>
          </a:p>
          <a:p>
            <a:pPr>
              <a:lnSpc>
                <a:spcPct val="150000"/>
              </a:lnSpc>
            </a:pPr>
            <a:r>
              <a:rPr lang="zh-CN" altLang="en-US" b="1" i="0" spc="0" dirty="0">
                <a:solidFill>
                  <a:srgbClr val="24292F"/>
                </a:solidFill>
                <a:effectLst/>
                <a:latin typeface="SimSun" panose="02010600030101010101" pitchFamily="2" charset="-122"/>
                <a:ea typeface="SimSun" panose="02010600030101010101" pitchFamily="2" charset="-122"/>
              </a:rPr>
              <a:t>进行数据的预处理，返回训练数据集以及训练数据集的验证集，和预测数据集。</a:t>
            </a:r>
            <a:endParaRPr lang="zh-CN" altLang="en-US" b="1" dirty="0">
              <a:effectLst/>
            </a:endParaRPr>
          </a:p>
          <a:p>
            <a:pPr>
              <a:lnSpc>
                <a:spcPct val="150000"/>
              </a:lnSpc>
            </a:pPr>
            <a:endParaRPr lang="en-US" altLang="zh-CN" sz="1600" dirty="0">
              <a:solidFill>
                <a:schemeClr val="tx1">
                  <a:lumMod val="85000"/>
                  <a:lumOff val="15000"/>
                </a:schemeClr>
              </a:solidFill>
              <a:ea typeface="思源黑体 CN Regular" panose="020B0500000000000000" pitchFamily="34" charset="-122"/>
            </a:endParaRPr>
          </a:p>
        </p:txBody>
      </p:sp>
      <p:sp>
        <p:nvSpPr>
          <p:cNvPr id="22" name="矩形 2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3" name="文本框 22"/>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24" name="文本框 23"/>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数据处理</a:t>
            </a:r>
          </a:p>
        </p:txBody>
      </p:sp>
      <p:sp>
        <p:nvSpPr>
          <p:cNvPr id="25" name="文本框 24"/>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研究成果</a:t>
            </a:r>
          </a:p>
        </p:txBody>
      </p:sp>
      <p:sp>
        <p:nvSpPr>
          <p:cNvPr id="26" name="文本框 25"/>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27" name="矩形: 圆角 26"/>
          <p:cNvSpPr/>
          <p:nvPr/>
        </p:nvSpPr>
        <p:spPr>
          <a:xfrm>
            <a:off x="628045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4" name="图片 3">
            <a:extLst>
              <a:ext uri="{FF2B5EF4-FFF2-40B4-BE49-F238E27FC236}">
                <a16:creationId xmlns:a16="http://schemas.microsoft.com/office/drawing/2014/main" id="{CD5D2EA1-9A8E-99C7-E987-C70BE3DE58B6}"/>
              </a:ext>
            </a:extLst>
          </p:cNvPr>
          <p:cNvPicPr>
            <a:picLocks noChangeAspect="1"/>
          </p:cNvPicPr>
          <p:nvPr/>
        </p:nvPicPr>
        <p:blipFill>
          <a:blip r:embed="rId3"/>
          <a:stretch>
            <a:fillRect/>
          </a:stretch>
        </p:blipFill>
        <p:spPr>
          <a:xfrm>
            <a:off x="7258540" y="561329"/>
            <a:ext cx="3936451" cy="5564489"/>
          </a:xfrm>
          <a:prstGeom prst="rect">
            <a:avLst/>
          </a:prstGeom>
        </p:spPr>
      </p:pic>
      <p:pic>
        <p:nvPicPr>
          <p:cNvPr id="6" name="图片 5">
            <a:extLst>
              <a:ext uri="{FF2B5EF4-FFF2-40B4-BE49-F238E27FC236}">
                <a16:creationId xmlns:a16="http://schemas.microsoft.com/office/drawing/2014/main" id="{0411756E-7C89-CD07-4D7F-528A8E9663F7}"/>
              </a:ext>
            </a:extLst>
          </p:cNvPr>
          <p:cNvPicPr>
            <a:picLocks noChangeAspect="1"/>
          </p:cNvPicPr>
          <p:nvPr/>
        </p:nvPicPr>
        <p:blipFill>
          <a:blip r:embed="rId4"/>
          <a:stretch>
            <a:fillRect/>
          </a:stretch>
        </p:blipFill>
        <p:spPr>
          <a:xfrm>
            <a:off x="7258540" y="0"/>
            <a:ext cx="3841813" cy="566226"/>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1030678" y="423779"/>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训练模型</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 name="文本框 1"/>
          <p:cNvSpPr txBox="1"/>
          <p:nvPr/>
        </p:nvSpPr>
        <p:spPr>
          <a:xfrm>
            <a:off x="1105698" y="1593484"/>
            <a:ext cx="4886632" cy="3688895"/>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ea typeface="思源黑体 CN Regular" panose="020B0500000000000000" pitchFamily="34" charset="-122"/>
              </a:rPr>
              <a:t>随机树森林模型</a:t>
            </a:r>
            <a:endParaRPr lang="en-US" altLang="zh-CN" sz="2000" dirty="0">
              <a:solidFill>
                <a:schemeClr val="tx1">
                  <a:lumMod val="85000"/>
                  <a:lumOff val="15000"/>
                </a:schemeClr>
              </a:solidFill>
              <a:ea typeface="思源黑体 CN Regular" panose="020B0500000000000000" pitchFamily="34" charset="-122"/>
            </a:endParaRPr>
          </a:p>
          <a:p>
            <a:pPr>
              <a:lnSpc>
                <a:spcPct val="150000"/>
              </a:lnSpc>
            </a:pPr>
            <a:r>
              <a:rPr lang="en-US" altLang="zh-CN" sz="1400" i="1" dirty="0" err="1">
                <a:solidFill>
                  <a:schemeClr val="tx1">
                    <a:lumMod val="85000"/>
                    <a:lumOff val="15000"/>
                  </a:schemeClr>
                </a:solidFill>
                <a:ea typeface="思源黑体 CN Regular" panose="020B0500000000000000" pitchFamily="34" charset="-122"/>
              </a:rPr>
              <a:t>random_state</a:t>
            </a:r>
            <a:r>
              <a:rPr lang="en-US" altLang="zh-CN" sz="1400" i="1" dirty="0">
                <a:solidFill>
                  <a:schemeClr val="tx1">
                    <a:lumMod val="85000"/>
                    <a:lumOff val="15000"/>
                  </a:schemeClr>
                </a:solidFill>
                <a:ea typeface="思源黑体 CN Regular" panose="020B0500000000000000" pitchFamily="34" charset="-122"/>
              </a:rPr>
              <a:t> </a:t>
            </a:r>
            <a:r>
              <a:rPr lang="zh-CN" altLang="en-US" sz="1400" i="1" dirty="0">
                <a:solidFill>
                  <a:schemeClr val="tx1">
                    <a:lumMod val="85000"/>
                    <a:lumOff val="15000"/>
                  </a:schemeClr>
                </a:solidFill>
                <a:ea typeface="思源黑体 CN Regular" panose="020B0500000000000000" pitchFamily="34" charset="-122"/>
              </a:rPr>
              <a:t>：如果是</a:t>
            </a:r>
            <a:r>
              <a:rPr lang="en-US" altLang="zh-CN" sz="1400" i="1" dirty="0">
                <a:solidFill>
                  <a:schemeClr val="tx1">
                    <a:lumMod val="85000"/>
                    <a:lumOff val="15000"/>
                  </a:schemeClr>
                </a:solidFill>
                <a:ea typeface="思源黑体 CN Regular" panose="020B0500000000000000" pitchFamily="34" charset="-122"/>
              </a:rPr>
              <a:t>int</a:t>
            </a:r>
            <a:r>
              <a:rPr lang="zh-CN" altLang="en-US" sz="1400" i="1" dirty="0">
                <a:solidFill>
                  <a:schemeClr val="tx1">
                    <a:lumMod val="85000"/>
                    <a:lumOff val="15000"/>
                  </a:schemeClr>
                </a:solidFill>
                <a:ea typeface="思源黑体 CN Regular" panose="020B0500000000000000" pitchFamily="34" charset="-122"/>
              </a:rPr>
              <a:t>数值表示它就是随机数产生器的种子</a:t>
            </a:r>
            <a:r>
              <a:rPr lang="en-US" altLang="zh-CN" sz="1400" i="1" dirty="0">
                <a:solidFill>
                  <a:schemeClr val="tx1">
                    <a:lumMod val="85000"/>
                    <a:lumOff val="15000"/>
                  </a:schemeClr>
                </a:solidFill>
                <a:ea typeface="思源黑体 CN Regular" panose="020B0500000000000000" pitchFamily="34" charset="-122"/>
              </a:rPr>
              <a:t>.</a:t>
            </a:r>
            <a:r>
              <a:rPr lang="zh-CN" altLang="en-US" sz="1400" i="1" dirty="0">
                <a:solidFill>
                  <a:schemeClr val="tx1">
                    <a:lumMod val="85000"/>
                    <a:lumOff val="15000"/>
                  </a:schemeClr>
                </a:solidFill>
                <a:ea typeface="思源黑体 CN Regular" panose="020B0500000000000000" pitchFamily="34" charset="-122"/>
              </a:rPr>
              <a:t>如果指定</a:t>
            </a:r>
            <a:r>
              <a:rPr lang="en-US" altLang="zh-CN" sz="1400" i="1" dirty="0" err="1">
                <a:solidFill>
                  <a:schemeClr val="tx1">
                    <a:lumMod val="85000"/>
                    <a:lumOff val="15000"/>
                  </a:schemeClr>
                </a:solidFill>
                <a:ea typeface="思源黑体 CN Regular" panose="020B0500000000000000" pitchFamily="34" charset="-122"/>
              </a:rPr>
              <a:t>RandomState</a:t>
            </a:r>
            <a:r>
              <a:rPr lang="zh-CN" altLang="en-US" sz="1400" i="1" dirty="0">
                <a:solidFill>
                  <a:schemeClr val="tx1">
                    <a:lumMod val="85000"/>
                    <a:lumOff val="15000"/>
                  </a:schemeClr>
                </a:solidFill>
                <a:ea typeface="思源黑体 CN Regular" panose="020B0500000000000000" pitchFamily="34" charset="-122"/>
              </a:rPr>
              <a:t>实例</a:t>
            </a:r>
            <a:r>
              <a:rPr lang="en-US" altLang="zh-CN" sz="1400" i="1" dirty="0">
                <a:solidFill>
                  <a:schemeClr val="tx1">
                    <a:lumMod val="85000"/>
                    <a:lumOff val="15000"/>
                  </a:schemeClr>
                </a:solidFill>
                <a:ea typeface="思源黑体 CN Regular" panose="020B0500000000000000" pitchFamily="34" charset="-122"/>
              </a:rPr>
              <a:t>,</a:t>
            </a:r>
            <a:r>
              <a:rPr lang="zh-CN" altLang="en-US" sz="1400" i="1" dirty="0">
                <a:solidFill>
                  <a:schemeClr val="tx1">
                    <a:lumMod val="85000"/>
                    <a:lumOff val="15000"/>
                  </a:schemeClr>
                </a:solidFill>
                <a:ea typeface="思源黑体 CN Regular" panose="020B0500000000000000" pitchFamily="34" charset="-122"/>
              </a:rPr>
              <a:t>它就是随机产生器的种子</a:t>
            </a:r>
            <a:r>
              <a:rPr lang="en-US" altLang="zh-CN" sz="1400" i="1" dirty="0">
                <a:solidFill>
                  <a:schemeClr val="tx1">
                    <a:lumMod val="85000"/>
                    <a:lumOff val="15000"/>
                  </a:schemeClr>
                </a:solidFill>
                <a:ea typeface="思源黑体 CN Regular" panose="020B0500000000000000" pitchFamily="34" charset="-122"/>
              </a:rPr>
              <a:t>.</a:t>
            </a:r>
            <a:r>
              <a:rPr lang="zh-CN" altLang="en-US" sz="1400" i="1" dirty="0">
                <a:solidFill>
                  <a:schemeClr val="tx1">
                    <a:lumMod val="85000"/>
                    <a:lumOff val="15000"/>
                  </a:schemeClr>
                </a:solidFill>
                <a:ea typeface="思源黑体 CN Regular" panose="020B0500000000000000" pitchFamily="34" charset="-122"/>
              </a:rPr>
              <a:t>如果是</a:t>
            </a:r>
            <a:r>
              <a:rPr lang="en-US" altLang="zh-CN" sz="1400" i="1" dirty="0">
                <a:solidFill>
                  <a:schemeClr val="tx1">
                    <a:lumMod val="85000"/>
                    <a:lumOff val="15000"/>
                  </a:schemeClr>
                </a:solidFill>
                <a:ea typeface="思源黑体 CN Regular" panose="020B0500000000000000" pitchFamily="34" charset="-122"/>
              </a:rPr>
              <a:t>None,</a:t>
            </a:r>
            <a:r>
              <a:rPr lang="zh-CN" altLang="en-US" sz="1400" i="1" dirty="0">
                <a:solidFill>
                  <a:schemeClr val="tx1">
                    <a:lumMod val="85000"/>
                    <a:lumOff val="15000"/>
                  </a:schemeClr>
                </a:solidFill>
                <a:ea typeface="思源黑体 CN Regular" panose="020B0500000000000000" pitchFamily="34" charset="-122"/>
              </a:rPr>
              <a:t>随机数产生器是</a:t>
            </a:r>
            <a:r>
              <a:rPr lang="en-US" altLang="zh-CN" sz="1400" i="1" dirty="0" err="1">
                <a:solidFill>
                  <a:schemeClr val="tx1">
                    <a:lumMod val="85000"/>
                    <a:lumOff val="15000"/>
                  </a:schemeClr>
                </a:solidFill>
                <a:ea typeface="思源黑体 CN Regular" panose="020B0500000000000000" pitchFamily="34" charset="-122"/>
              </a:rPr>
              <a:t>np.random</a:t>
            </a:r>
            <a:r>
              <a:rPr lang="zh-CN" altLang="en-US" sz="1400" i="1" dirty="0">
                <a:solidFill>
                  <a:schemeClr val="tx1">
                    <a:lumMod val="85000"/>
                    <a:lumOff val="15000"/>
                  </a:schemeClr>
                </a:solidFill>
                <a:ea typeface="思源黑体 CN Regular" panose="020B0500000000000000" pitchFamily="34" charset="-122"/>
              </a:rPr>
              <a:t>所用的</a:t>
            </a:r>
            <a:r>
              <a:rPr lang="en-US" altLang="zh-CN" sz="1400" i="1" dirty="0" err="1">
                <a:solidFill>
                  <a:schemeClr val="tx1">
                    <a:lumMod val="85000"/>
                    <a:lumOff val="15000"/>
                  </a:schemeClr>
                </a:solidFill>
                <a:ea typeface="思源黑体 CN Regular" panose="020B0500000000000000" pitchFamily="34" charset="-122"/>
              </a:rPr>
              <a:t>RandomState</a:t>
            </a:r>
            <a:r>
              <a:rPr lang="zh-CN" altLang="en-US" sz="1400" i="1" dirty="0">
                <a:solidFill>
                  <a:schemeClr val="tx1">
                    <a:lumMod val="85000"/>
                    <a:lumOff val="15000"/>
                  </a:schemeClr>
                </a:solidFill>
                <a:ea typeface="思源黑体 CN Regular" panose="020B0500000000000000" pitchFamily="34" charset="-122"/>
              </a:rPr>
              <a:t>实例</a:t>
            </a:r>
            <a:endParaRPr lang="en-US" altLang="zh-CN" sz="1400" i="1" dirty="0">
              <a:solidFill>
                <a:schemeClr val="tx1">
                  <a:lumMod val="85000"/>
                  <a:lumOff val="15000"/>
                </a:schemeClr>
              </a:solidFill>
              <a:ea typeface="思源黑体 CN Regular" panose="020B0500000000000000" pitchFamily="34" charset="-122"/>
            </a:endParaRPr>
          </a:p>
          <a:p>
            <a:pPr>
              <a:lnSpc>
                <a:spcPct val="150000"/>
              </a:lnSpc>
            </a:pPr>
            <a:r>
              <a:rPr lang="en-US" altLang="zh-CN" sz="1400" i="1" dirty="0" err="1">
                <a:solidFill>
                  <a:schemeClr val="tx1">
                    <a:lumMod val="85000"/>
                    <a:lumOff val="15000"/>
                  </a:schemeClr>
                </a:solidFill>
                <a:ea typeface="思源黑体 CN Regular" panose="020B0500000000000000" pitchFamily="34" charset="-122"/>
              </a:rPr>
              <a:t>n_estimators</a:t>
            </a:r>
            <a:r>
              <a:rPr lang="zh-CN" altLang="en-US" sz="1400" i="1" dirty="0">
                <a:solidFill>
                  <a:schemeClr val="tx1">
                    <a:lumMod val="85000"/>
                    <a:lumOff val="15000"/>
                  </a:schemeClr>
                </a:solidFill>
                <a:ea typeface="思源黑体 CN Regular" panose="020B0500000000000000" pitchFamily="34" charset="-122"/>
              </a:rPr>
              <a:t>：森林中数的个数。这个属性是典型的模型表现与模型效率成反比的影响因子，即便如此，你还是应该尽可能提高这个数字，以让你的模型更准确更稳定。</a:t>
            </a:r>
            <a:endParaRPr lang="en-US" altLang="zh-CN" sz="1400" i="1" dirty="0">
              <a:solidFill>
                <a:schemeClr val="tx1">
                  <a:lumMod val="85000"/>
                  <a:lumOff val="15000"/>
                </a:schemeClr>
              </a:solidFill>
              <a:ea typeface="思源黑体 CN Regular" panose="020B0500000000000000" pitchFamily="34" charset="-122"/>
            </a:endParaRPr>
          </a:p>
          <a:p>
            <a:pPr>
              <a:lnSpc>
                <a:spcPct val="150000"/>
              </a:lnSpc>
            </a:pPr>
            <a:endParaRPr lang="en-US" altLang="zh-CN" sz="2000" dirty="0">
              <a:solidFill>
                <a:schemeClr val="tx1">
                  <a:lumMod val="85000"/>
                  <a:lumOff val="15000"/>
                </a:schemeClr>
              </a:solidFill>
              <a:ea typeface="思源黑体 CN Regular" panose="020B0500000000000000" pitchFamily="34" charset="-122"/>
            </a:endParaRPr>
          </a:p>
          <a:p>
            <a:pPr>
              <a:lnSpc>
                <a:spcPct val="150000"/>
              </a:lnSpc>
            </a:pPr>
            <a:r>
              <a:rPr lang="en-US" altLang="zh-CN" sz="2000" dirty="0">
                <a:solidFill>
                  <a:schemeClr val="tx1">
                    <a:lumMod val="85000"/>
                    <a:lumOff val="15000"/>
                  </a:schemeClr>
                </a:solidFill>
                <a:ea typeface="思源黑体 CN Regular" panose="020B0500000000000000" pitchFamily="34" charset="-122"/>
              </a:rPr>
              <a:t>MAE</a:t>
            </a:r>
            <a:r>
              <a:rPr lang="zh-CN" altLang="en-US" sz="2000" dirty="0">
                <a:solidFill>
                  <a:schemeClr val="tx1">
                    <a:lumMod val="85000"/>
                    <a:lumOff val="15000"/>
                  </a:schemeClr>
                </a:solidFill>
                <a:ea typeface="思源黑体 CN Regular" panose="020B0500000000000000" pitchFamily="34" charset="-122"/>
              </a:rPr>
              <a:t>评估</a:t>
            </a:r>
          </a:p>
        </p:txBody>
      </p:sp>
      <p:pic>
        <p:nvPicPr>
          <p:cNvPr id="12" name="图片 11">
            <a:extLst>
              <a:ext uri="{FF2B5EF4-FFF2-40B4-BE49-F238E27FC236}">
                <a16:creationId xmlns:a16="http://schemas.microsoft.com/office/drawing/2014/main" id="{3FEA784F-B415-3440-A246-A3307D7D3396}"/>
              </a:ext>
            </a:extLst>
          </p:cNvPr>
          <p:cNvPicPr>
            <a:picLocks noChangeAspect="1"/>
          </p:cNvPicPr>
          <p:nvPr/>
        </p:nvPicPr>
        <p:blipFill rotWithShape="1">
          <a:blip r:embed="rId3"/>
          <a:srcRect t="6159" b="3931"/>
          <a:stretch/>
        </p:blipFill>
        <p:spPr>
          <a:xfrm>
            <a:off x="6243624" y="69667"/>
            <a:ext cx="4842678" cy="6166033"/>
          </a:xfrm>
          <a:prstGeom prst="rect">
            <a:avLst/>
          </a:prstGeom>
        </p:spPr>
      </p:pic>
      <p:pic>
        <p:nvPicPr>
          <p:cNvPr id="10" name="图片 9">
            <a:extLst>
              <a:ext uri="{FF2B5EF4-FFF2-40B4-BE49-F238E27FC236}">
                <a16:creationId xmlns:a16="http://schemas.microsoft.com/office/drawing/2014/main" id="{DA4F7402-8F27-3891-35A8-FC89620662EC}"/>
              </a:ext>
            </a:extLst>
          </p:cNvPr>
          <p:cNvPicPr>
            <a:picLocks noChangeAspect="1"/>
          </p:cNvPicPr>
          <p:nvPr/>
        </p:nvPicPr>
        <p:blipFill rotWithShape="1">
          <a:blip r:embed="rId4"/>
          <a:srcRect l="39597" t="28607" r="13026"/>
          <a:stretch/>
        </p:blipFill>
        <p:spPr>
          <a:xfrm>
            <a:off x="1118601" y="5282379"/>
            <a:ext cx="2430413" cy="62230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994583" y="622300"/>
            <a:ext cx="387798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预测结果与可视化</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7" name="图片 6"/>
          <p:cNvPicPr>
            <a:picLocks noChangeAspect="1"/>
          </p:cNvPicPr>
          <p:nvPr/>
        </p:nvPicPr>
        <p:blipFill>
          <a:blip r:embed="rId3"/>
          <a:stretch>
            <a:fillRect/>
          </a:stretch>
        </p:blipFill>
        <p:spPr>
          <a:xfrm>
            <a:off x="2220595" y="1550035"/>
            <a:ext cx="7750810" cy="440245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994583" y="622300"/>
            <a:ext cx="387798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预测结果与可视化</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2" name="图片 1"/>
          <p:cNvPicPr>
            <a:picLocks noChangeAspect="1"/>
          </p:cNvPicPr>
          <p:nvPr/>
        </p:nvPicPr>
        <p:blipFill>
          <a:blip r:embed="rId3"/>
          <a:stretch>
            <a:fillRect/>
          </a:stretch>
        </p:blipFill>
        <p:spPr>
          <a:xfrm>
            <a:off x="2858770" y="1267460"/>
            <a:ext cx="6111240" cy="4579620"/>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994583" y="622300"/>
            <a:ext cx="387798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预测结果与可视化</a:t>
            </a:r>
          </a:p>
        </p:txBody>
      </p:sp>
      <p:sp>
        <p:nvSpPr>
          <p:cNvPr id="4" name="文本框 3"/>
          <p:cNvSpPr txBox="1"/>
          <p:nvPr/>
        </p:nvSpPr>
        <p:spPr>
          <a:xfrm>
            <a:off x="4235386" y="6362184"/>
            <a:ext cx="1569660"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数据获取方法</a:t>
            </a:r>
          </a:p>
        </p:txBody>
      </p:sp>
      <p:sp>
        <p:nvSpPr>
          <p:cNvPr id="5" name="文本框 4"/>
          <p:cNvSpPr txBox="1"/>
          <p:nvPr/>
        </p:nvSpPr>
        <p:spPr>
          <a:xfrm>
            <a:off x="662329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数据处理</a:t>
            </a:r>
          </a:p>
        </p:txBody>
      </p:sp>
      <p:sp>
        <p:nvSpPr>
          <p:cNvPr id="6" name="文本框 5"/>
          <p:cNvSpPr txBox="1"/>
          <p:nvPr/>
        </p:nvSpPr>
        <p:spPr>
          <a:xfrm>
            <a:off x="866496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研究成果</a:t>
            </a:r>
          </a:p>
        </p:txBody>
      </p:sp>
      <p:sp>
        <p:nvSpPr>
          <p:cNvPr id="8" name="文本框 7"/>
          <p:cNvSpPr txBox="1"/>
          <p:nvPr/>
        </p:nvSpPr>
        <p:spPr>
          <a:xfrm>
            <a:off x="2192509"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项目介绍</a:t>
            </a:r>
          </a:p>
        </p:txBody>
      </p:sp>
      <p:sp>
        <p:nvSpPr>
          <p:cNvPr id="9" name="矩形: 圆角 8"/>
          <p:cNvSpPr/>
          <p:nvPr/>
        </p:nvSpPr>
        <p:spPr>
          <a:xfrm>
            <a:off x="8318715"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pic>
        <p:nvPicPr>
          <p:cNvPr id="2" name="图片 1"/>
          <p:cNvPicPr>
            <a:picLocks noChangeAspect="1"/>
          </p:cNvPicPr>
          <p:nvPr/>
        </p:nvPicPr>
        <p:blipFill>
          <a:blip r:embed="rId3"/>
          <a:stretch>
            <a:fillRect/>
          </a:stretch>
        </p:blipFill>
        <p:spPr>
          <a:xfrm>
            <a:off x="634365" y="1840865"/>
            <a:ext cx="4224655" cy="3176905"/>
          </a:xfrm>
          <a:prstGeom prst="rect">
            <a:avLst/>
          </a:prstGeom>
        </p:spPr>
      </p:pic>
      <p:pic>
        <p:nvPicPr>
          <p:cNvPr id="12" name="图片 11"/>
          <p:cNvPicPr>
            <a:picLocks noChangeAspect="1"/>
          </p:cNvPicPr>
          <p:nvPr/>
        </p:nvPicPr>
        <p:blipFill>
          <a:blip r:embed="rId4"/>
          <a:stretch>
            <a:fillRect/>
          </a:stretch>
        </p:blipFill>
        <p:spPr>
          <a:xfrm>
            <a:off x="6950075" y="2092325"/>
            <a:ext cx="4023995" cy="2896870"/>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mQ1NzQ2YmQ4NDFiNDFhMTJmZjdjMDI2MDA1Nzc1OTY4IiwidXNlckNvdW50Ijoz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常用">
      <a:majorFont>
        <a:latin typeface="Arial Black"/>
        <a:ea typeface="思源黑体 Bold"/>
        <a:cs typeface=""/>
      </a:majorFont>
      <a:minorFont>
        <a:latin typeface="Arial"/>
        <a:ea typeface="思源黑体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2416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968</Words>
  <Application>Microsoft Office PowerPoint</Application>
  <PresentationFormat>宽屏</PresentationFormat>
  <Paragraphs>116</Paragraphs>
  <Slides>11</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思源黑体 CN Bold</vt:lpstr>
      <vt:lpstr>Agency FB</vt:lpstr>
      <vt:lpstr>Arial</vt:lpstr>
      <vt:lpstr>思源黑体 CN Regular</vt:lpstr>
      <vt:lpstr>SimSun</vt:lpstr>
      <vt:lpstr>Abadi</vt:lpstr>
      <vt:lpstr>SimSun</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贺思超</dc:creator>
  <cp:lastModifiedBy>韩 熔</cp:lastModifiedBy>
  <cp:revision>76</cp:revision>
  <dcterms:created xsi:type="dcterms:W3CDTF">2022-03-28T11:29:00Z</dcterms:created>
  <dcterms:modified xsi:type="dcterms:W3CDTF">2022-06-17T09:53:53Z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2052-11.1.0.11579</vt:lpwstr>
  </property>
  <property fmtid="{D5CDD505-2E9C-101B-9397-08002B2CF9AE}" pid="3" name="KSOTemplateUUID">
    <vt:lpwstr>v1.0_mb_tmEDieqgjlNeP3BcILdEsg==</vt:lpwstr>
  </property>
  <property fmtid="{D5CDD505-2E9C-101B-9397-08002B2CF9AE}" pid="4" name="ICV">
    <vt:lpwstr>269A30293A8049AEA573DCACA0A3671D</vt:lpwstr>
  </property>
</Properties>
</file>